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79"/>
  </p:notesMasterIdLst>
  <p:handoutMasterIdLst>
    <p:handoutMasterId r:id="rId80"/>
  </p:handoutMasterIdLst>
  <p:sldIdLst>
    <p:sldId id="893" r:id="rId2"/>
    <p:sldId id="894" r:id="rId3"/>
    <p:sldId id="784" r:id="rId4"/>
    <p:sldId id="901" r:id="rId5"/>
    <p:sldId id="895" r:id="rId6"/>
    <p:sldId id="896" r:id="rId7"/>
    <p:sldId id="897" r:id="rId8"/>
    <p:sldId id="902" r:id="rId9"/>
    <p:sldId id="786" r:id="rId10"/>
    <p:sldId id="787" r:id="rId11"/>
    <p:sldId id="788" r:id="rId12"/>
    <p:sldId id="789" r:id="rId13"/>
    <p:sldId id="790" r:id="rId14"/>
    <p:sldId id="792" r:id="rId15"/>
    <p:sldId id="793" r:id="rId16"/>
    <p:sldId id="794" r:id="rId17"/>
    <p:sldId id="796" r:id="rId18"/>
    <p:sldId id="817" r:id="rId19"/>
    <p:sldId id="799" r:id="rId20"/>
    <p:sldId id="818" r:id="rId21"/>
    <p:sldId id="819" r:id="rId22"/>
    <p:sldId id="801" r:id="rId23"/>
    <p:sldId id="804" r:id="rId24"/>
    <p:sldId id="805" r:id="rId25"/>
    <p:sldId id="806" r:id="rId26"/>
    <p:sldId id="807" r:id="rId27"/>
    <p:sldId id="812" r:id="rId28"/>
    <p:sldId id="815" r:id="rId29"/>
    <p:sldId id="816" r:id="rId30"/>
    <p:sldId id="820" r:id="rId31"/>
    <p:sldId id="821" r:id="rId32"/>
    <p:sldId id="822" r:id="rId33"/>
    <p:sldId id="823" r:id="rId34"/>
    <p:sldId id="824" r:id="rId35"/>
    <p:sldId id="828" r:id="rId36"/>
    <p:sldId id="829" r:id="rId37"/>
    <p:sldId id="830" r:id="rId38"/>
    <p:sldId id="831" r:id="rId39"/>
    <p:sldId id="832" r:id="rId40"/>
    <p:sldId id="834" r:id="rId41"/>
    <p:sldId id="835" r:id="rId42"/>
    <p:sldId id="836" r:id="rId43"/>
    <p:sldId id="837" r:id="rId44"/>
    <p:sldId id="840" r:id="rId45"/>
    <p:sldId id="843" r:id="rId46"/>
    <p:sldId id="845" r:id="rId47"/>
    <p:sldId id="846" r:id="rId48"/>
    <p:sldId id="847" r:id="rId49"/>
    <p:sldId id="848" r:id="rId50"/>
    <p:sldId id="849" r:id="rId51"/>
    <p:sldId id="850" r:id="rId52"/>
    <p:sldId id="851" r:id="rId53"/>
    <p:sldId id="852" r:id="rId54"/>
    <p:sldId id="853" r:id="rId55"/>
    <p:sldId id="854" r:id="rId56"/>
    <p:sldId id="855" r:id="rId57"/>
    <p:sldId id="857" r:id="rId58"/>
    <p:sldId id="859" r:id="rId59"/>
    <p:sldId id="860" r:id="rId60"/>
    <p:sldId id="861" r:id="rId61"/>
    <p:sldId id="862" r:id="rId62"/>
    <p:sldId id="863" r:id="rId63"/>
    <p:sldId id="864" r:id="rId64"/>
    <p:sldId id="865" r:id="rId65"/>
    <p:sldId id="866" r:id="rId66"/>
    <p:sldId id="867" r:id="rId67"/>
    <p:sldId id="868" r:id="rId68"/>
    <p:sldId id="869" r:id="rId69"/>
    <p:sldId id="870" r:id="rId70"/>
    <p:sldId id="871" r:id="rId71"/>
    <p:sldId id="872" r:id="rId72"/>
    <p:sldId id="873" r:id="rId73"/>
    <p:sldId id="874" r:id="rId74"/>
    <p:sldId id="875" r:id="rId75"/>
    <p:sldId id="876" r:id="rId76"/>
    <p:sldId id="882" r:id="rId77"/>
    <p:sldId id="892" r:id="rId7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0000"/>
    <a:srgbClr val="F8FD88"/>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53"/>
    <p:restoredTop sz="65646" autoAdjust="0"/>
  </p:normalViewPr>
  <p:slideViewPr>
    <p:cSldViewPr>
      <p:cViewPr varScale="1">
        <p:scale>
          <a:sx n="83" d="100"/>
          <a:sy n="83" d="100"/>
        </p:scale>
        <p:origin x="488" y="20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400" dirty="0">
                <a:latin typeface="Calibri" charset="0"/>
                <a:ea typeface="Calibri" charset="0"/>
                <a:cs typeface="Calibri" charset="0"/>
              </a:rPr>
              <a:t>Number of Students</a:t>
            </a:r>
          </a:p>
        </c:rich>
      </c:tx>
      <c:layout>
        <c:manualLayout>
          <c:xMode val="edge"/>
          <c:yMode val="edge"/>
          <c:x val="0.382488425925926"/>
          <c:y val="0.127906976744186"/>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0.0150462962962963"/>
          <c:y val="0.0357047866107464"/>
          <c:w val="0.969907407407407"/>
          <c:h val="0.883536447843646"/>
        </c:manualLayout>
      </c:layout>
      <c:barChart>
        <c:barDir val="col"/>
        <c:grouping val="clustered"/>
        <c:varyColors val="0"/>
        <c:ser>
          <c:idx val="0"/>
          <c:order val="0"/>
          <c:tx>
            <c:strRef>
              <c:f>Sheet1!$B$1</c:f>
              <c:strCache>
                <c:ptCount val="1"/>
                <c:pt idx="0">
                  <c:v>Number of Students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Calibri" charset="0"/>
                    <a:ea typeface="Calibri" charset="0"/>
                    <a:cs typeface="Calibri"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&gt;=90</c:v>
                </c:pt>
                <c:pt idx="1">
                  <c:v>&gt;=80</c:v>
                </c:pt>
                <c:pt idx="2">
                  <c:v>&gt;=70</c:v>
                </c:pt>
                <c:pt idx="3">
                  <c:v>&gt;=60</c:v>
                </c:pt>
                <c:pt idx="4">
                  <c:v>&lt;60</c:v>
                </c:pt>
              </c:strCache>
            </c:strRef>
          </c:cat>
          <c:val>
            <c:numRef>
              <c:f>Sheet1!$B$2:$B$6</c:f>
              <c:numCache>
                <c:formatCode>General</c:formatCode>
                <c:ptCount val="5"/>
                <c:pt idx="0">
                  <c:v>16.0</c:v>
                </c:pt>
                <c:pt idx="1">
                  <c:v>13.0</c:v>
                </c:pt>
                <c:pt idx="2">
                  <c:v>11.0</c:v>
                </c:pt>
                <c:pt idx="3">
                  <c:v>10.0</c:v>
                </c:pt>
                <c:pt idx="4">
                  <c:v>3.0</c:v>
                </c:pt>
              </c:numCache>
            </c:numRef>
          </c:val>
        </c:ser>
        <c:dLbls>
          <c:dLblPos val="inEnd"/>
          <c:showLegendKey val="0"/>
          <c:showVal val="1"/>
          <c:showCatName val="0"/>
          <c:showSerName val="0"/>
          <c:showPercent val="0"/>
          <c:showBubbleSize val="0"/>
        </c:dLbls>
        <c:gapWidth val="41"/>
        <c:axId val="101336928"/>
        <c:axId val="104362224"/>
      </c:barChart>
      <c:catAx>
        <c:axId val="1013369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effectLst/>
                <a:latin typeface="+mn-lt"/>
                <a:ea typeface="+mn-ea"/>
                <a:cs typeface="+mn-cs"/>
              </a:defRPr>
            </a:pPr>
            <a:endParaRPr lang="en-US"/>
          </a:p>
        </c:txPr>
        <c:crossAx val="104362224"/>
        <c:crosses val="autoZero"/>
        <c:auto val="1"/>
        <c:lblAlgn val="ctr"/>
        <c:lblOffset val="100"/>
        <c:noMultiLvlLbl val="0"/>
      </c:catAx>
      <c:valAx>
        <c:axId val="104362224"/>
        <c:scaling>
          <c:orientation val="minMax"/>
        </c:scaling>
        <c:delete val="1"/>
        <c:axPos val="l"/>
        <c:numFmt formatCode="General" sourceLinked="1"/>
        <c:majorTickMark val="none"/>
        <c:minorTickMark val="none"/>
        <c:tickLblPos val="nextTo"/>
        <c:crossAx val="10133692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400" dirty="0">
                <a:latin typeface="Calibri" charset="0"/>
                <a:ea typeface="Calibri" charset="0"/>
                <a:cs typeface="Calibri" charset="0"/>
              </a:rPr>
              <a:t>Number of Students</a:t>
            </a:r>
          </a:p>
        </c:rich>
      </c:tx>
      <c:layout>
        <c:manualLayout>
          <c:xMode val="edge"/>
          <c:yMode val="edge"/>
          <c:x val="0.686886574074074"/>
          <c:y val="0.1875"/>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0.0150462962962963"/>
          <c:y val="0.0357047866107464"/>
          <c:w val="0.969907407407407"/>
          <c:h val="0.883536447843646"/>
        </c:manualLayout>
      </c:layout>
      <c:barChart>
        <c:barDir val="col"/>
        <c:grouping val="clustered"/>
        <c:varyColors val="0"/>
        <c:ser>
          <c:idx val="0"/>
          <c:order val="0"/>
          <c:tx>
            <c:strRef>
              <c:f>Sheet1!$B$1</c:f>
              <c:strCache>
                <c:ptCount val="1"/>
                <c:pt idx="0">
                  <c:v>Number of Students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Calibri" charset="0"/>
                    <a:ea typeface="Calibri" charset="0"/>
                    <a:cs typeface="Calibri"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&gt;=90</c:v>
                </c:pt>
                <c:pt idx="1">
                  <c:v>&gt;=80</c:v>
                </c:pt>
                <c:pt idx="2">
                  <c:v>&gt;=70</c:v>
                </c:pt>
                <c:pt idx="3">
                  <c:v>&gt;=60</c:v>
                </c:pt>
                <c:pt idx="4">
                  <c:v>&lt;60</c:v>
                </c:pt>
              </c:strCache>
            </c:strRef>
          </c:cat>
          <c:val>
            <c:numRef>
              <c:f>Sheet1!$B$2:$B$6</c:f>
              <c:numCache>
                <c:formatCode>General</c:formatCode>
                <c:ptCount val="5"/>
                <c:pt idx="0">
                  <c:v>4.0</c:v>
                </c:pt>
                <c:pt idx="1">
                  <c:v>10.0</c:v>
                </c:pt>
                <c:pt idx="2">
                  <c:v>18.0</c:v>
                </c:pt>
                <c:pt idx="3">
                  <c:v>11.0</c:v>
                </c:pt>
                <c:pt idx="4">
                  <c:v>10.0</c:v>
                </c:pt>
              </c:numCache>
            </c:numRef>
          </c:val>
        </c:ser>
        <c:dLbls>
          <c:dLblPos val="inEnd"/>
          <c:showLegendKey val="0"/>
          <c:showVal val="1"/>
          <c:showCatName val="0"/>
          <c:showSerName val="0"/>
          <c:showPercent val="0"/>
          <c:showBubbleSize val="0"/>
        </c:dLbls>
        <c:gapWidth val="41"/>
        <c:axId val="104534208"/>
        <c:axId val="104538928"/>
      </c:barChart>
      <c:catAx>
        <c:axId val="1045342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effectLst/>
                <a:latin typeface="+mn-lt"/>
                <a:ea typeface="+mn-ea"/>
                <a:cs typeface="+mn-cs"/>
              </a:defRPr>
            </a:pPr>
            <a:endParaRPr lang="en-US"/>
          </a:p>
        </c:txPr>
        <c:crossAx val="104538928"/>
        <c:crosses val="autoZero"/>
        <c:auto val="1"/>
        <c:lblAlgn val="ctr"/>
        <c:lblOffset val="100"/>
        <c:noMultiLvlLbl val="0"/>
      </c:catAx>
      <c:valAx>
        <c:axId val="104538928"/>
        <c:scaling>
          <c:orientation val="minMax"/>
        </c:scaling>
        <c:delete val="1"/>
        <c:axPos val="l"/>
        <c:numFmt formatCode="General" sourceLinked="1"/>
        <c:majorTickMark val="none"/>
        <c:minorTickMark val="none"/>
        <c:tickLblPos val="nextTo"/>
        <c:crossAx val="10453420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400" dirty="0">
                <a:latin typeface="Calibri" charset="0"/>
                <a:ea typeface="Calibri" charset="0"/>
                <a:cs typeface="Calibri" charset="0"/>
              </a:rPr>
              <a:t>Number of Students</a:t>
            </a:r>
          </a:p>
        </c:rich>
      </c:tx>
      <c:layout>
        <c:manualLayout>
          <c:xMode val="edge"/>
          <c:yMode val="edge"/>
          <c:x val="0.111655092592593"/>
          <c:y val="0.198277340332458"/>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0.0150462962962963"/>
          <c:y val="0.0357047866107464"/>
          <c:w val="0.969907407407407"/>
          <c:h val="0.883536447843646"/>
        </c:manualLayout>
      </c:layout>
      <c:barChart>
        <c:barDir val="col"/>
        <c:grouping val="clustered"/>
        <c:varyColors val="0"/>
        <c:ser>
          <c:idx val="0"/>
          <c:order val="0"/>
          <c:tx>
            <c:strRef>
              <c:f>Sheet1!$B$1</c:f>
              <c:strCache>
                <c:ptCount val="1"/>
                <c:pt idx="0">
                  <c:v>Number of Students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Calibri" charset="0"/>
                    <a:ea typeface="Calibri" charset="0"/>
                    <a:cs typeface="Calibri"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Sheet1!$A$2:$A$6</c:f>
              <c:strCache>
                <c:ptCount val="5"/>
                <c:pt idx="0">
                  <c:v>&gt;=90</c:v>
                </c:pt>
                <c:pt idx="1">
                  <c:v>&gt;=80</c:v>
                </c:pt>
                <c:pt idx="2">
                  <c:v>&gt;=70</c:v>
                </c:pt>
                <c:pt idx="3">
                  <c:v>&gt;=60</c:v>
                </c:pt>
                <c:pt idx="4">
                  <c:v>&lt;60</c:v>
                </c:pt>
              </c:strCache>
            </c:strRef>
          </c:cat>
          <c:val>
            <c:numRef>
              <c:f>Sheet1!$B$2:$B$6</c:f>
              <c:numCache>
                <c:formatCode>General</c:formatCode>
                <c:ptCount val="5"/>
                <c:pt idx="0">
                  <c:v>4.0</c:v>
                </c:pt>
                <c:pt idx="1">
                  <c:v>4.0</c:v>
                </c:pt>
                <c:pt idx="2">
                  <c:v>12.0</c:v>
                </c:pt>
                <c:pt idx="3">
                  <c:v>17.0</c:v>
                </c:pt>
                <c:pt idx="4">
                  <c:v>18.0</c:v>
                </c:pt>
              </c:numCache>
            </c:numRef>
          </c:val>
        </c:ser>
        <c:dLbls>
          <c:dLblPos val="inEnd"/>
          <c:showLegendKey val="0"/>
          <c:showVal val="1"/>
          <c:showCatName val="0"/>
          <c:showSerName val="0"/>
          <c:showPercent val="0"/>
          <c:showBubbleSize val="0"/>
        </c:dLbls>
        <c:gapWidth val="41"/>
        <c:axId val="103729536"/>
        <c:axId val="101452528"/>
      </c:barChart>
      <c:catAx>
        <c:axId val="103729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effectLst/>
                <a:latin typeface="+mn-lt"/>
                <a:ea typeface="+mn-ea"/>
                <a:cs typeface="+mn-cs"/>
              </a:defRPr>
            </a:pPr>
            <a:endParaRPr lang="en-US"/>
          </a:p>
        </c:txPr>
        <c:crossAx val="101452528"/>
        <c:crosses val="autoZero"/>
        <c:auto val="1"/>
        <c:lblAlgn val="ctr"/>
        <c:lblOffset val="100"/>
        <c:noMultiLvlLbl val="0"/>
      </c:catAx>
      <c:valAx>
        <c:axId val="101452528"/>
        <c:scaling>
          <c:orientation val="minMax"/>
        </c:scaling>
        <c:delete val="1"/>
        <c:axPos val="l"/>
        <c:numFmt formatCode="General" sourceLinked="1"/>
        <c:majorTickMark val="none"/>
        <c:minorTickMark val="none"/>
        <c:tickLblPos val="nextTo"/>
        <c:crossAx val="10372953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sz="2400" dirty="0">
                <a:latin typeface="Calibri" charset="0"/>
                <a:ea typeface="Calibri" charset="0"/>
                <a:cs typeface="Calibri" charset="0"/>
              </a:rPr>
              <a:t>Number of Students</a:t>
            </a:r>
          </a:p>
        </c:rich>
      </c:tx>
      <c:layout>
        <c:manualLayout>
          <c:xMode val="edge"/>
          <c:yMode val="edge"/>
          <c:x val="0.325775462962963"/>
          <c:y val="0.126055118110236"/>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0.0150462962962963"/>
          <c:y val="0.0357047866107464"/>
          <c:w val="0.969907407407407"/>
          <c:h val="0.883536447843646"/>
        </c:manualLayout>
      </c:layout>
      <c:barChart>
        <c:barDir val="col"/>
        <c:grouping val="clustered"/>
        <c:varyColors val="0"/>
        <c:ser>
          <c:idx val="0"/>
          <c:order val="0"/>
          <c:tx>
            <c:strRef>
              <c:f>Sheet1!$B$1</c:f>
              <c:strCache>
                <c:ptCount val="1"/>
                <c:pt idx="0">
                  <c:v>Number of Students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Calibri" charset="0"/>
                    <a:ea typeface="Calibri" charset="0"/>
                    <a:cs typeface="Calibri"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Sheet1!$A$2:$A$8</c:f>
              <c:strCache>
                <c:ptCount val="7"/>
                <c:pt idx="0">
                  <c:v>&gt;=90</c:v>
                </c:pt>
                <c:pt idx="1">
                  <c:v>&gt;=80</c:v>
                </c:pt>
                <c:pt idx="2">
                  <c:v>&gt;=70</c:v>
                </c:pt>
                <c:pt idx="3">
                  <c:v>&gt;=60</c:v>
                </c:pt>
                <c:pt idx="4">
                  <c:v>&gt;=50</c:v>
                </c:pt>
                <c:pt idx="5">
                  <c:v>&gt;=40</c:v>
                </c:pt>
                <c:pt idx="6">
                  <c:v>&gt;40</c:v>
                </c:pt>
              </c:strCache>
            </c:strRef>
          </c:cat>
          <c:val>
            <c:numRef>
              <c:f>Sheet1!$B$2:$B$8</c:f>
              <c:numCache>
                <c:formatCode>General</c:formatCode>
                <c:ptCount val="7"/>
                <c:pt idx="0">
                  <c:v>4.0</c:v>
                </c:pt>
                <c:pt idx="1">
                  <c:v>13.0</c:v>
                </c:pt>
                <c:pt idx="2">
                  <c:v>7.0</c:v>
                </c:pt>
                <c:pt idx="3">
                  <c:v>11.0</c:v>
                </c:pt>
                <c:pt idx="4">
                  <c:v>15.0</c:v>
                </c:pt>
                <c:pt idx="5">
                  <c:v>10.0</c:v>
                </c:pt>
                <c:pt idx="6">
                  <c:v>4.0</c:v>
                </c:pt>
              </c:numCache>
            </c:numRef>
          </c:val>
        </c:ser>
        <c:dLbls>
          <c:dLblPos val="inEnd"/>
          <c:showLegendKey val="0"/>
          <c:showVal val="1"/>
          <c:showCatName val="0"/>
          <c:showSerName val="0"/>
          <c:showPercent val="0"/>
          <c:showBubbleSize val="0"/>
        </c:dLbls>
        <c:gapWidth val="41"/>
        <c:axId val="115525952"/>
        <c:axId val="125485840"/>
      </c:barChart>
      <c:catAx>
        <c:axId val="1155259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effectLst/>
                <a:latin typeface="+mn-lt"/>
                <a:ea typeface="+mn-ea"/>
                <a:cs typeface="+mn-cs"/>
              </a:defRPr>
            </a:pPr>
            <a:endParaRPr lang="en-US"/>
          </a:p>
        </c:txPr>
        <c:crossAx val="125485840"/>
        <c:crosses val="autoZero"/>
        <c:auto val="1"/>
        <c:lblAlgn val="ctr"/>
        <c:lblOffset val="100"/>
        <c:noMultiLvlLbl val="0"/>
      </c:catAx>
      <c:valAx>
        <c:axId val="125485840"/>
        <c:scaling>
          <c:orientation val="minMax"/>
        </c:scaling>
        <c:delete val="1"/>
        <c:axPos val="l"/>
        <c:numFmt formatCode="General" sourceLinked="1"/>
        <c:majorTickMark val="none"/>
        <c:minorTickMark val="none"/>
        <c:tickLblPos val="nextTo"/>
        <c:crossAx val="115525952"/>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2" qsCatId="simple" csTypeId="urn:microsoft.com/office/officeart/2005/8/colors/accent1_1" csCatId="accent1" phldr="1"/>
      <dgm:spPr/>
      <dgm:t>
        <a:bodyPr/>
        <a:lstStyle/>
        <a:p>
          <a:endParaRPr lang="en-US"/>
        </a:p>
      </dgm:t>
    </dgm:pt>
    <dgm:pt modelId="{2275CDEE-68EB-D345-A170-8D7851B5B366}">
      <dgm:prSet phldrT="[Text]" custT="1"/>
      <dgm:spPr/>
      <dgm:t>
        <a:bodyPr/>
        <a:lstStyle/>
        <a:p>
          <a:pPr algn="l"/>
          <a:r>
            <a:rPr lang="en-US" sz="2400" dirty="0" smtClean="0"/>
            <a:t>A user’s address space is broken up into a number of segments. </a:t>
          </a:r>
        </a:p>
        <a:p>
          <a:pPr algn="l"/>
          <a:r>
            <a:rPr lang="en-US" sz="2400" dirty="0" smtClean="0"/>
            <a:t>Each segment is broken up into a number of fixed-sized pages </a:t>
          </a:r>
        </a:p>
        <a:p>
          <a:pPr algn="l"/>
          <a:r>
            <a:rPr lang="en-US" sz="2400" dirty="0" smtClean="0"/>
            <a:t>Each page is equal in length to a main memory frame</a:t>
          </a:r>
          <a:endParaRPr lang="en-US" sz="24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2400" dirty="0" smtClean="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2400" dirty="0" smtClean="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t>
        <a:bodyPr/>
        <a:lstStyle/>
        <a:p>
          <a:endParaRPr lang="en-US"/>
        </a:p>
      </dgm:t>
    </dgm:pt>
    <dgm:pt modelId="{85D2371A-BF0F-A14E-9A2B-EBC24D28518D}" type="pres">
      <dgm:prSet presAssocID="{BB0F948F-59C5-504A-A819-C3222257C0AD}" presName="hierChild1" presStyleCnt="0">
        <dgm:presLayoutVars>
          <dgm:chPref val="1"/>
          <dgm:animOne val="branch"/>
          <dgm:animLvl val="lvl"/>
        </dgm:presLayoutVars>
      </dgm:prSet>
      <dgm:spPr/>
      <dgm:t>
        <a:bodyPr/>
        <a:lstStyle/>
        <a:p>
          <a:endParaRPr lang="en-US"/>
        </a:p>
      </dgm:t>
    </dgm:pt>
    <dgm:pt modelId="{2A780AB7-0B60-1549-BE67-A02DC437033F}" type="pres">
      <dgm:prSet presAssocID="{2275CDEE-68EB-D345-A170-8D7851B5B366}" presName="Name17" presStyleCnt="0"/>
      <dgm:spPr/>
      <dgm:t>
        <a:bodyPr/>
        <a:lstStyle/>
        <a:p>
          <a:endParaRPr lang="en-US"/>
        </a:p>
      </dgm:t>
    </dgm:pt>
    <dgm:pt modelId="{BE16B99C-4EAC-7F47-8867-A4C76D9F80B9}" type="pres">
      <dgm:prSet presAssocID="{2275CDEE-68EB-D345-A170-8D7851B5B366}" presName="level1Shape" presStyleLbl="node0" presStyleIdx="0" presStyleCnt="1" custScaleX="124707"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t>
        <a:bodyPr/>
        <a:lstStyle/>
        <a:p>
          <a:endParaRPr lang="en-US"/>
        </a:p>
      </dgm:t>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t>
        <a:bodyPr/>
        <a:lstStyle/>
        <a:p>
          <a:endParaRPr lang="en-US"/>
        </a:p>
      </dgm:t>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t>
        <a:bodyPr/>
        <a:lstStyle/>
        <a:p>
          <a:endParaRPr lang="en-US"/>
        </a:p>
      </dgm:t>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t>
        <a:bodyPr/>
        <a:lstStyle/>
        <a:p>
          <a:endParaRPr lang="en-US"/>
        </a:p>
      </dgm:t>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t>
        <a:bodyPr/>
        <a:lstStyle/>
        <a:p>
          <a:endParaRPr lang="en-US"/>
        </a:p>
      </dgm:t>
    </dgm:pt>
    <dgm:pt modelId="{C7B2103C-5DF0-174D-92E4-C4F08AB6A7F6}" type="pres">
      <dgm:prSet presAssocID="{BB0F948F-59C5-504A-A819-C3222257C0AD}" presName="bgShapesFlow" presStyleCnt="0"/>
      <dgm:spPr/>
      <dgm:t>
        <a:bodyPr/>
        <a:lstStyle/>
        <a:p>
          <a:endParaRPr lang="en-US"/>
        </a:p>
      </dgm:t>
    </dgm:pt>
  </dgm:ptLst>
  <dgm:cxnLst>
    <dgm:cxn modelId="{2CFA7F52-C3D6-3340-8F1C-7F8E9E7A8FB5}" type="presOf" srcId="{BB0F948F-59C5-504A-A819-C3222257C0AD}" destId="{5E0F28B1-3F75-504A-AABC-CD8C7E9CDBF4}" srcOrd="0" destOrd="0" presId="urn:microsoft.com/office/officeart/2005/8/layout/hierarchy5"/>
    <dgm:cxn modelId="{7D080C90-EAAA-E141-B1D3-DD0BFF90D632}" type="presOf" srcId="{ADAFB166-8754-3441-A9D6-724C18E4746E}" destId="{4664B0F1-D798-3846-AF8F-B6646E46D270}" srcOrd="1"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D4918F84-A3C3-EF42-9C96-1AAD53583535}" type="presOf" srcId="{2275CDEE-68EB-D345-A170-8D7851B5B366}" destId="{BE16B99C-4EAC-7F47-8867-A4C76D9F80B9}" srcOrd="0" destOrd="0" presId="urn:microsoft.com/office/officeart/2005/8/layout/hierarchy5"/>
    <dgm:cxn modelId="{57294861-E450-E24B-913F-7AEFF35FED60}" type="presOf" srcId="{ADAFB166-8754-3441-A9D6-724C18E4746E}" destId="{46DC0573-937E-AD4B-991E-D1C6705C9487}" srcOrd="0"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9D7CE1F6-B4E7-B54E-8917-DB134C8A3E1E}" type="presOf" srcId="{D322EA15-3033-4341-B8B6-248C36BA6C2B}" destId="{4877654D-7D28-164B-92B9-382C31F42FCB}" srcOrd="0" destOrd="0" presId="urn:microsoft.com/office/officeart/2005/8/layout/hierarchy5"/>
    <dgm:cxn modelId="{295AAF55-F272-644D-86C6-693281273CE0}" type="presOf" srcId="{3FB52000-0A77-1548-8CA4-7E00B08DC4C7}" destId="{D9DAF0E8-88AE-9D49-97D7-BB2E2BAD5635}" srcOrd="0" destOrd="0" presId="urn:microsoft.com/office/officeart/2005/8/layout/hierarchy5"/>
    <dgm:cxn modelId="{ADDE95DC-87DA-974C-A45B-0C0329675B50}" type="presOf" srcId="{3FB52000-0A77-1548-8CA4-7E00B08DC4C7}" destId="{CBC4E109-D074-5547-996B-94C1923E7BA1}" srcOrd="1" destOrd="0" presId="urn:microsoft.com/office/officeart/2005/8/layout/hierarchy5"/>
    <dgm:cxn modelId="{6798B000-1D38-A245-89D1-471836ECE611}" type="presOf" srcId="{FBC420F0-B3CC-094B-B113-F7AD9AFF1F65}" destId="{EDE292BD-4C6C-2B42-BD10-FDE3CE5FB6C6}" srcOrd="0" destOrd="0" presId="urn:microsoft.com/office/officeart/2005/8/layout/hierarchy5"/>
    <dgm:cxn modelId="{3E1ED69C-7277-404A-A4C3-871F243067FF}" srcId="{BB0F948F-59C5-504A-A819-C3222257C0AD}" destId="{2275CDEE-68EB-D345-A170-8D7851B5B366}" srcOrd="0" destOrd="0" parTransId="{4B3E9F9D-1BB7-354D-8326-B77785D729BA}" sibTransId="{30A08914-744A-D047-BB1F-02E7BEB9DDCE}"/>
    <dgm:cxn modelId="{61923B0E-A72E-A641-A249-EEDD01CCA328}" type="presParOf" srcId="{5E0F28B1-3F75-504A-AABC-CD8C7E9CDBF4}" destId="{36C4D4F6-307E-FB4D-B0EF-54CCAE6C41ED}" srcOrd="0" destOrd="0" presId="urn:microsoft.com/office/officeart/2005/8/layout/hierarchy5"/>
    <dgm:cxn modelId="{3C7E7254-11AB-044C-8B6D-78E201B58C83}" type="presParOf" srcId="{36C4D4F6-307E-FB4D-B0EF-54CCAE6C41ED}" destId="{85D2371A-BF0F-A14E-9A2B-EBC24D28518D}" srcOrd="0" destOrd="0" presId="urn:microsoft.com/office/officeart/2005/8/layout/hierarchy5"/>
    <dgm:cxn modelId="{BC99C91C-AC34-5B48-981D-97DFB0DDB2C0}" type="presParOf" srcId="{85D2371A-BF0F-A14E-9A2B-EBC24D28518D}" destId="{2A780AB7-0B60-1549-BE67-A02DC437033F}" srcOrd="0" destOrd="0" presId="urn:microsoft.com/office/officeart/2005/8/layout/hierarchy5"/>
    <dgm:cxn modelId="{B889679E-3D6B-AF4D-BD64-4E30835AB9DB}" type="presParOf" srcId="{2A780AB7-0B60-1549-BE67-A02DC437033F}" destId="{BE16B99C-4EAC-7F47-8867-A4C76D9F80B9}" srcOrd="0" destOrd="0" presId="urn:microsoft.com/office/officeart/2005/8/layout/hierarchy5"/>
    <dgm:cxn modelId="{F4FE6635-E05D-9B4D-B701-9A6A325AC2F0}" type="presParOf" srcId="{2A780AB7-0B60-1549-BE67-A02DC437033F}" destId="{46606BAE-AC36-E041-9994-4708BB3D5C3C}" srcOrd="1" destOrd="0" presId="urn:microsoft.com/office/officeart/2005/8/layout/hierarchy5"/>
    <dgm:cxn modelId="{84CC1E73-A857-554E-91C8-8ADC36463169}" type="presParOf" srcId="{46606BAE-AC36-E041-9994-4708BB3D5C3C}" destId="{D9DAF0E8-88AE-9D49-97D7-BB2E2BAD5635}" srcOrd="0" destOrd="0" presId="urn:microsoft.com/office/officeart/2005/8/layout/hierarchy5"/>
    <dgm:cxn modelId="{B845E2CD-276B-7E43-9625-3741FD192289}" type="presParOf" srcId="{D9DAF0E8-88AE-9D49-97D7-BB2E2BAD5635}" destId="{CBC4E109-D074-5547-996B-94C1923E7BA1}" srcOrd="0" destOrd="0" presId="urn:microsoft.com/office/officeart/2005/8/layout/hierarchy5"/>
    <dgm:cxn modelId="{36FF93A2-3F82-5145-8C6F-EEF0D043CC6B}" type="presParOf" srcId="{46606BAE-AC36-E041-9994-4708BB3D5C3C}" destId="{31CB4DB6-764B-CB4C-9376-63030974CD8A}" srcOrd="1" destOrd="0" presId="urn:microsoft.com/office/officeart/2005/8/layout/hierarchy5"/>
    <dgm:cxn modelId="{DD94B01D-6BC2-0947-9A07-5C277AD0482E}" type="presParOf" srcId="{31CB4DB6-764B-CB4C-9376-63030974CD8A}" destId="{4877654D-7D28-164B-92B9-382C31F42FCB}" srcOrd="0" destOrd="0" presId="urn:microsoft.com/office/officeart/2005/8/layout/hierarchy5"/>
    <dgm:cxn modelId="{898E9A82-3FF4-8546-8634-DF6E63171633}" type="presParOf" srcId="{31CB4DB6-764B-CB4C-9376-63030974CD8A}" destId="{270C1A6A-64ED-2945-B66C-A57204640FE5}" srcOrd="1" destOrd="0" presId="urn:microsoft.com/office/officeart/2005/8/layout/hierarchy5"/>
    <dgm:cxn modelId="{099D5392-B595-3A40-96C7-9B9BC2FD643C}" type="presParOf" srcId="{46606BAE-AC36-E041-9994-4708BB3D5C3C}" destId="{46DC0573-937E-AD4B-991E-D1C6705C9487}" srcOrd="2" destOrd="0" presId="urn:microsoft.com/office/officeart/2005/8/layout/hierarchy5"/>
    <dgm:cxn modelId="{53F9FE93-45BE-3744-B13C-0E295DACC71C}" type="presParOf" srcId="{46DC0573-937E-AD4B-991E-D1C6705C9487}" destId="{4664B0F1-D798-3846-AF8F-B6646E46D270}" srcOrd="0" destOrd="0" presId="urn:microsoft.com/office/officeart/2005/8/layout/hierarchy5"/>
    <dgm:cxn modelId="{6AB43BB3-6296-C741-8568-245E33A5BA2A}" type="presParOf" srcId="{46606BAE-AC36-E041-9994-4708BB3D5C3C}" destId="{6D17E579-CC47-404D-ABE2-06B453D6E79A}" srcOrd="3" destOrd="0" presId="urn:microsoft.com/office/officeart/2005/8/layout/hierarchy5"/>
    <dgm:cxn modelId="{CEF63138-49A7-FF4B-9975-3CC99C3D45E8}" type="presParOf" srcId="{6D17E579-CC47-404D-ABE2-06B453D6E79A}" destId="{EDE292BD-4C6C-2B42-BD10-FDE3CE5FB6C6}" srcOrd="0" destOrd="0" presId="urn:microsoft.com/office/officeart/2005/8/layout/hierarchy5"/>
    <dgm:cxn modelId="{1A78354E-BCE2-0146-BBF6-CBC2C6AEA24D}" type="presParOf" srcId="{6D17E579-CC47-404D-ABE2-06B453D6E79A}" destId="{A45A240B-41C8-8A40-B815-09FBB631487A}" srcOrd="1" destOrd="0" presId="urn:microsoft.com/office/officeart/2005/8/layout/hierarchy5"/>
    <dgm:cxn modelId="{B2FBEDDF-E9AB-2C4A-A598-311C6643EF4B}"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smtClean="0"/>
            <a:t>Two main types:</a:t>
          </a:r>
          <a:endParaRPr lang="en-US" dirty="0"/>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smtClean="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smtClean="0"/>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74881426-F8FC-F545-BDFF-CCC1627D63D4}" type="presOf" srcId="{CC2EA49D-6FA8-6A47-B280-61DE471AFC17}" destId="{343A2062-4385-2E48-AA5A-BF53FA94A158}" srcOrd="0" destOrd="0" presId="urn:microsoft.com/office/officeart/2005/8/layout/hierarchy6"/>
    <dgm:cxn modelId="{4078D2CA-234F-7445-B3A1-CBF1A35215D3}" type="presOf" srcId="{1D73C883-0270-7D43-A3D6-E088B19F4F0C}" destId="{7FC00B2B-D0BE-C64D-B097-B67C2E9E9C42}" srcOrd="0" destOrd="0" presId="urn:microsoft.com/office/officeart/2005/8/layout/hierarchy6"/>
    <dgm:cxn modelId="{1BA48533-EA4F-D943-8EAD-FD8FB549CA1B}" type="presOf" srcId="{FE35E02B-71EA-A248-A9D1-2F965A2C7B31}" destId="{BF8FBDCF-9F23-B04B-9764-EDEEC6AE3CC3}" srcOrd="0" destOrd="0" presId="urn:microsoft.com/office/officeart/2005/8/layout/hierarchy6"/>
    <dgm:cxn modelId="{E0933B8A-795E-D44A-9119-8203B9206E08}" type="presOf" srcId="{1DA8F05A-5B38-7A4B-A17B-66CF5B6872DE}" destId="{A27BAF8F-2698-424F-B03A-2E28D1896C52}"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068BD82F-F671-4D4E-80C4-3109176B9B6D}" type="presOf" srcId="{23084231-31CB-4743-B4A4-79D75B471C13}" destId="{47D2CDED-EA25-D245-9A3E-EE424E47FA09}" srcOrd="0" destOrd="0" presId="urn:microsoft.com/office/officeart/2005/8/layout/hierarchy6"/>
    <dgm:cxn modelId="{BF33AFCF-4A2A-FE43-A8ED-38A099C1D8BC}" srcId="{FE35E02B-71EA-A248-A9D1-2F965A2C7B31}" destId="{23084231-31CB-4743-B4A4-79D75B471C13}" srcOrd="0" destOrd="0" parTransId="{401E3C16-4AAC-704D-82E4-0D66DF61552E}" sibTransId="{692FF7BF-C0A4-674A-BF1F-0B151DCF5D64}"/>
    <dgm:cxn modelId="{B1F7B894-93BA-2548-A9A3-AB31E3BCC975}" srcId="{23084231-31CB-4743-B4A4-79D75B471C13}" destId="{CC2EA49D-6FA8-6A47-B280-61DE471AFC17}" srcOrd="1" destOrd="0" parTransId="{171EE2B2-D007-7D47-8175-5BDD56D3449B}" sibTransId="{134C7CA8-BAE9-DB47-AB35-D07CD95CDBF0}"/>
    <dgm:cxn modelId="{22D4006E-B721-4C4D-A80B-B03F65C2D7AA}" type="presOf" srcId="{171EE2B2-D007-7D47-8175-5BDD56D3449B}" destId="{91D0E1FC-3442-2845-AFA8-8E8BBBCA9554}" srcOrd="0" destOrd="0" presId="urn:microsoft.com/office/officeart/2005/8/layout/hierarchy6"/>
    <dgm:cxn modelId="{17DE83C1-8DFE-184D-9313-5C41CB3CCD78}" type="presParOf" srcId="{BF8FBDCF-9F23-B04B-9764-EDEEC6AE3CC3}" destId="{11B3C1A2-A3EF-8B49-8AF1-E5A487FD2393}" srcOrd="0" destOrd="0" presId="urn:microsoft.com/office/officeart/2005/8/layout/hierarchy6"/>
    <dgm:cxn modelId="{83363396-E628-834A-8BB3-D194E3584E3E}" type="presParOf" srcId="{11B3C1A2-A3EF-8B49-8AF1-E5A487FD2393}" destId="{4D67A21D-19CC-6E43-A3F1-A15C6A73DF92}" srcOrd="0" destOrd="0" presId="urn:microsoft.com/office/officeart/2005/8/layout/hierarchy6"/>
    <dgm:cxn modelId="{27B688A1-17C0-C242-8F58-6C51FF791DC4}" type="presParOf" srcId="{4D67A21D-19CC-6E43-A3F1-A15C6A73DF92}" destId="{DF163FF9-EA40-8440-B861-2E1397F85C61}" srcOrd="0" destOrd="0" presId="urn:microsoft.com/office/officeart/2005/8/layout/hierarchy6"/>
    <dgm:cxn modelId="{FBE6F27E-3B8A-604D-9C12-9F246891AEF7}" type="presParOf" srcId="{DF163FF9-EA40-8440-B861-2E1397F85C61}" destId="{47D2CDED-EA25-D245-9A3E-EE424E47FA09}" srcOrd="0" destOrd="0" presId="urn:microsoft.com/office/officeart/2005/8/layout/hierarchy6"/>
    <dgm:cxn modelId="{844EA056-5BA9-A64D-B75A-7C92FFE466E2}" type="presParOf" srcId="{DF163FF9-EA40-8440-B861-2E1397F85C61}" destId="{5EF37113-2D19-0E46-8593-FD43CE105843}" srcOrd="1" destOrd="0" presId="urn:microsoft.com/office/officeart/2005/8/layout/hierarchy6"/>
    <dgm:cxn modelId="{0954D778-EAE2-5145-A5A5-4671DFCF472E}" type="presParOf" srcId="{5EF37113-2D19-0E46-8593-FD43CE105843}" destId="{7FC00B2B-D0BE-C64D-B097-B67C2E9E9C42}" srcOrd="0" destOrd="0" presId="urn:microsoft.com/office/officeart/2005/8/layout/hierarchy6"/>
    <dgm:cxn modelId="{48AF7D03-A8A1-CD43-938E-D161E0245D24}" type="presParOf" srcId="{5EF37113-2D19-0E46-8593-FD43CE105843}" destId="{C99ED07D-A25F-8346-81DF-D33C644F84B8}" srcOrd="1" destOrd="0" presId="urn:microsoft.com/office/officeart/2005/8/layout/hierarchy6"/>
    <dgm:cxn modelId="{DB6C9741-F3D3-2843-9058-8851007D8406}" type="presParOf" srcId="{C99ED07D-A25F-8346-81DF-D33C644F84B8}" destId="{A27BAF8F-2698-424F-B03A-2E28D1896C52}" srcOrd="0" destOrd="0" presId="urn:microsoft.com/office/officeart/2005/8/layout/hierarchy6"/>
    <dgm:cxn modelId="{D6FF6B96-01E1-4C4A-B3EF-19ACE4A8BDD9}" type="presParOf" srcId="{C99ED07D-A25F-8346-81DF-D33C644F84B8}" destId="{3F3AA4E7-618F-E244-998D-27516C7E5FED}" srcOrd="1" destOrd="0" presId="urn:microsoft.com/office/officeart/2005/8/layout/hierarchy6"/>
    <dgm:cxn modelId="{119BE92E-D114-6D4E-883E-A05C33AE0375}" type="presParOf" srcId="{5EF37113-2D19-0E46-8593-FD43CE105843}" destId="{91D0E1FC-3442-2845-AFA8-8E8BBBCA9554}" srcOrd="2" destOrd="0" presId="urn:microsoft.com/office/officeart/2005/8/layout/hierarchy6"/>
    <dgm:cxn modelId="{1F852981-92B1-C945-ADDD-AEA3074B48CF}" type="presParOf" srcId="{5EF37113-2D19-0E46-8593-FD43CE105843}" destId="{B60C33D1-E949-1643-9BC9-92DFFADB1C88}" srcOrd="3" destOrd="0" presId="urn:microsoft.com/office/officeart/2005/8/layout/hierarchy6"/>
    <dgm:cxn modelId="{CFFC275D-1E1D-564B-A84F-6D4BAF8E9D2D}" type="presParOf" srcId="{B60C33D1-E949-1643-9BC9-92DFFADB1C88}" destId="{343A2062-4385-2E48-AA5A-BF53FA94A158}" srcOrd="0" destOrd="0" presId="urn:microsoft.com/office/officeart/2005/8/layout/hierarchy6"/>
    <dgm:cxn modelId="{9D991F3E-C673-BE48-B890-05266E426A71}" type="presParOf" srcId="{B60C33D1-E949-1643-9BC9-92DFFADB1C88}" destId="{073A1675-0456-3C40-9261-E44F86126930}" srcOrd="1" destOrd="0" presId="urn:microsoft.com/office/officeart/2005/8/layout/hierarchy6"/>
    <dgm:cxn modelId="{9C9DD07B-0090-FC4A-A5FF-B759C0665086}"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smtClean="0"/>
            <a:t>Algorithms used for the selection of a page to replace:</a:t>
          </a:r>
          <a:endParaRPr lang="en-US" dirty="0"/>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smtClean="0"/>
            <a:t>Optimal</a:t>
          </a:r>
          <a:endParaRPr lang="en-US" dirty="0"/>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smtClean="0"/>
            <a:t>Least recently used (LRU)</a:t>
          </a:r>
          <a:endParaRPr lang="en-US" dirty="0"/>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smtClean="0"/>
            <a:t>First-in-first-out (FIFO)</a:t>
          </a:r>
          <a:endParaRPr lang="en-US" dirty="0"/>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smtClean="0"/>
            <a:t>Clock</a:t>
          </a:r>
          <a:endParaRPr lang="en-US" dirty="0"/>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t>
        <a:bodyPr/>
        <a:lstStyle/>
        <a:p>
          <a:endParaRPr lang="en-US"/>
        </a:p>
      </dgm:t>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t>
        <a:bodyPr/>
        <a:lstStyle/>
        <a:p>
          <a:endParaRPr lang="en-US"/>
        </a:p>
      </dgm:t>
    </dgm:pt>
  </dgm:ptLst>
  <dgm:cxnLst>
    <dgm:cxn modelId="{88660A57-85F2-A145-93F0-85F76122EA97}" srcId="{6774DE01-6233-B249-8E19-C7D51CE87F9A}" destId="{7D3CDA99-250F-944F-BF47-BF47CD003577}" srcOrd="2" destOrd="0" parTransId="{E349C3F7-A6BC-2C42-BDC3-75060C32BE75}" sibTransId="{7DBF36F5-A635-4641-8ED8-B9CE79F6B450}"/>
    <dgm:cxn modelId="{CDD3E1DB-4698-A245-AD8A-AEDABDBD1CD2}" type="presOf" srcId="{A0E01A37-5A2E-954D-A02D-BB1F485E3E7F}" destId="{B2EFD19C-DD54-B24D-B755-43F907118B14}" srcOrd="0" destOrd="1" presId="urn:microsoft.com/office/officeart/2005/8/layout/vList3#1"/>
    <dgm:cxn modelId="{D54CA063-EAA4-1649-B602-CD8010403DAA}" srcId="{6774DE01-6233-B249-8E19-C7D51CE87F9A}" destId="{A0E01A37-5A2E-954D-A02D-BB1F485E3E7F}" srcOrd="0" destOrd="0" parTransId="{AFBC8F9A-3E43-6B45-B16F-2B12FB2D024C}" sibTransId="{8297DF41-8C61-984D-AA0A-2381C54157BB}"/>
    <dgm:cxn modelId="{93AE2DA5-DD6F-6E4C-908D-059847AEF550}" type="presOf" srcId="{FC0E906F-4515-3C47-8A56-FE7BB23BE0EF}" destId="{B2EFD19C-DD54-B24D-B755-43F907118B14}" srcOrd="0" destOrd="2" presId="urn:microsoft.com/office/officeart/2005/8/layout/vList3#1"/>
    <dgm:cxn modelId="{03764115-0E24-3A4B-9923-0E71C9E8080A}" srcId="{3DA557B8-20C6-9042-8F72-03A210D067C2}" destId="{6774DE01-6233-B249-8E19-C7D51CE87F9A}" srcOrd="0" destOrd="0" parTransId="{FFD2C51C-0256-664F-B449-65DC58CAE24F}" sibTransId="{5C1FAF83-8542-F343-8582-FC2EF309697E}"/>
    <dgm:cxn modelId="{270B4709-4B78-0548-8A78-7F4B2EAAE44D}" srcId="{6774DE01-6233-B249-8E19-C7D51CE87F9A}" destId="{A23A6ABD-0BB1-6B44-9048-7D79B7FA6C4F}" srcOrd="3" destOrd="0" parTransId="{3E257FC9-8BD6-2D44-8493-1148F9A4C49F}" sibTransId="{2C7E5A72-F5BE-9744-9123-07298F5AFF8B}"/>
    <dgm:cxn modelId="{686E4058-2042-5444-8B93-0B32148AB080}" srcId="{6774DE01-6233-B249-8E19-C7D51CE87F9A}" destId="{FC0E906F-4515-3C47-8A56-FE7BB23BE0EF}" srcOrd="1" destOrd="0" parTransId="{34F1AEA6-0BA0-074C-8963-C9741D6BBF71}" sibTransId="{18E08C4F-67D2-0341-ACC4-7DD73E48FE98}"/>
    <dgm:cxn modelId="{6B5D0D1A-A081-C74C-AE22-E28553279980}" type="presOf" srcId="{6774DE01-6233-B249-8E19-C7D51CE87F9A}" destId="{B2EFD19C-DD54-B24D-B755-43F907118B14}" srcOrd="0" destOrd="0" presId="urn:microsoft.com/office/officeart/2005/8/layout/vList3#1"/>
    <dgm:cxn modelId="{E9DA5DB0-72B0-EF4D-AAB4-75F2E94E0621}" type="presOf" srcId="{7D3CDA99-250F-944F-BF47-BF47CD003577}" destId="{B2EFD19C-DD54-B24D-B755-43F907118B14}" srcOrd="0" destOrd="3" presId="urn:microsoft.com/office/officeart/2005/8/layout/vList3#1"/>
    <dgm:cxn modelId="{10E90469-0DF8-6249-81C1-E5285CBFC4A7}" type="presOf" srcId="{A23A6ABD-0BB1-6B44-9048-7D79B7FA6C4F}" destId="{B2EFD19C-DD54-B24D-B755-43F907118B14}" srcOrd="0" destOrd="4" presId="urn:microsoft.com/office/officeart/2005/8/layout/vList3#1"/>
    <dgm:cxn modelId="{C9134A2F-AE68-0440-A7D9-79E4969330DE}" type="presOf" srcId="{3DA557B8-20C6-9042-8F72-03A210D067C2}" destId="{DF055627-9BCF-0941-A55D-F60516006CF8}" srcOrd="0" destOrd="0" presId="urn:microsoft.com/office/officeart/2005/8/layout/vList3#1"/>
    <dgm:cxn modelId="{2D930E70-9E0F-C64E-9C19-6531B05C6E13}" type="presParOf" srcId="{DF055627-9BCF-0941-A55D-F60516006CF8}" destId="{2544A3F1-E2E8-B74E-8711-2EC9EA6064C6}" srcOrd="0" destOrd="0" presId="urn:microsoft.com/office/officeart/2005/8/layout/vList3#1"/>
    <dgm:cxn modelId="{7A0A8A1A-448B-FA4D-87D1-A70235D35A36}" type="presParOf" srcId="{2544A3F1-E2E8-B74E-8711-2EC9EA6064C6}" destId="{30C7C1FC-ABE9-9F49-B497-834E86732140}" srcOrd="0" destOrd="0" presId="urn:microsoft.com/office/officeart/2005/8/layout/vList3#1"/>
    <dgm:cxn modelId="{1DEF694A-E066-9746-ACDF-469478051FA1}"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812" y="1032625"/>
          <a:ext cx="4103595" cy="296394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kern="1200" dirty="0" smtClean="0"/>
            <a:t>A user’s address space is broken up into a number of segments. </a:t>
          </a:r>
        </a:p>
        <a:p>
          <a:pPr lvl="0" algn="l" defTabSz="1066800">
            <a:lnSpc>
              <a:spcPct val="90000"/>
            </a:lnSpc>
            <a:spcBef>
              <a:spcPct val="0"/>
            </a:spcBef>
            <a:spcAft>
              <a:spcPct val="35000"/>
            </a:spcAft>
          </a:pPr>
          <a:r>
            <a:rPr lang="en-US" sz="2400" kern="1200" dirty="0" smtClean="0"/>
            <a:t>Each segment is broken up into a number of fixed-sized pages </a:t>
          </a:r>
        </a:p>
        <a:p>
          <a:pPr lvl="0" algn="l" defTabSz="1066800">
            <a:lnSpc>
              <a:spcPct val="90000"/>
            </a:lnSpc>
            <a:spcBef>
              <a:spcPct val="0"/>
            </a:spcBef>
            <a:spcAft>
              <a:spcPct val="35000"/>
            </a:spcAft>
          </a:pPr>
          <a:r>
            <a:rPr lang="en-US" sz="2400" kern="1200" dirty="0" smtClean="0"/>
            <a:t>Each page is equal in length to a main memory frame</a:t>
          </a:r>
          <a:endParaRPr lang="en-US" sz="2400" kern="1200" dirty="0"/>
        </a:p>
      </dsp:txBody>
      <dsp:txXfrm>
        <a:off x="87623" y="1119436"/>
        <a:ext cx="3929973" cy="2790327"/>
      </dsp:txXfrm>
    </dsp:sp>
    <dsp:sp modelId="{D9DAF0E8-88AE-9D49-97D7-BB2E2BAD5635}">
      <dsp:nvSpPr>
        <dsp:cNvPr id="0" name=""/>
        <dsp:cNvSpPr/>
      </dsp:nvSpPr>
      <dsp:spPr>
        <a:xfrm rot="19892273">
          <a:off x="4013926" y="2128390"/>
          <a:ext cx="1497198" cy="58886"/>
        </a:xfrm>
        <a:custGeom>
          <a:avLst/>
          <a:gdLst/>
          <a:ahLst/>
          <a:cxnLst/>
          <a:rect l="0" t="0" r="0" b="0"/>
          <a:pathLst>
            <a:path>
              <a:moveTo>
                <a:pt x="0" y="29443"/>
              </a:moveTo>
              <a:lnTo>
                <a:pt x="149719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25096" y="2120404"/>
        <a:ext cx="74859" cy="74859"/>
      </dsp:txXfrm>
    </dsp:sp>
    <dsp:sp modelId="{4877654D-7D28-164B-92B9-382C31F42FCB}">
      <dsp:nvSpPr>
        <dsp:cNvPr id="0" name=""/>
        <dsp:cNvSpPr/>
      </dsp:nvSpPr>
      <dsp:spPr>
        <a:xfrm>
          <a:off x="5420644" y="1221932"/>
          <a:ext cx="2954686" cy="115827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Segmentation is visible to the programmer</a:t>
          </a:r>
        </a:p>
      </dsp:txBody>
      <dsp:txXfrm>
        <a:off x="5454569" y="1255857"/>
        <a:ext cx="2886836" cy="1090421"/>
      </dsp:txXfrm>
    </dsp:sp>
    <dsp:sp modelId="{46DC0573-937E-AD4B-991E-D1C6705C9487}">
      <dsp:nvSpPr>
        <dsp:cNvPr id="0" name=""/>
        <dsp:cNvSpPr/>
      </dsp:nvSpPr>
      <dsp:spPr>
        <a:xfrm rot="1685447">
          <a:off x="4016531" y="2836422"/>
          <a:ext cx="1491988" cy="58886"/>
        </a:xfrm>
        <a:custGeom>
          <a:avLst/>
          <a:gdLst/>
          <a:ahLst/>
          <a:cxnLst/>
          <a:rect l="0" t="0" r="0" b="0"/>
          <a:pathLst>
            <a:path>
              <a:moveTo>
                <a:pt x="0" y="29443"/>
              </a:moveTo>
              <a:lnTo>
                <a:pt x="149198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25226" y="2828566"/>
        <a:ext cx="74599" cy="74599"/>
      </dsp:txXfrm>
    </dsp:sp>
    <dsp:sp modelId="{EDE292BD-4C6C-2B42-BD10-FDE3CE5FB6C6}">
      <dsp:nvSpPr>
        <dsp:cNvPr id="0" name=""/>
        <dsp:cNvSpPr/>
      </dsp:nvSpPr>
      <dsp:spPr>
        <a:xfrm>
          <a:off x="5420644" y="2626998"/>
          <a:ext cx="2960543" cy="118026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Paging is transparent to the programmer</a:t>
          </a:r>
        </a:p>
      </dsp:txBody>
      <dsp:txXfrm>
        <a:off x="5455213" y="2661567"/>
        <a:ext cx="2891405" cy="111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Two main types:</a:t>
          </a:r>
          <a:endParaRPr lang="en-US" sz="3100" kern="1200" dirty="0"/>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err="1" smtClean="0"/>
            <a:t>Prepaging</a:t>
          </a:r>
          <a:endParaRPr lang="en-US" sz="3100" kern="1200" dirty="0"/>
        </a:p>
      </dsp:txBody>
      <dsp:txXfrm>
        <a:off x="2535396" y="2020785"/>
        <a:ext cx="1845622" cy="1205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21920" rIns="227584" bIns="121920" numCol="1" spcCol="1270" anchor="t" anchorCtr="0">
          <a:noAutofit/>
        </a:bodyPr>
        <a:lstStyle/>
        <a:p>
          <a:pPr lvl="0" algn="l" defTabSz="1422400" rtl="0">
            <a:lnSpc>
              <a:spcPct val="90000"/>
            </a:lnSpc>
            <a:spcBef>
              <a:spcPct val="0"/>
            </a:spcBef>
            <a:spcAft>
              <a:spcPct val="35000"/>
            </a:spcAft>
          </a:pPr>
          <a:r>
            <a:rPr lang="en-US" sz="3200" kern="1200" dirty="0" smtClean="0"/>
            <a:t>Algorithms used for the selection of a page to replace:</a:t>
          </a:r>
          <a:endParaRPr lang="en-US" sz="3200" kern="1200" dirty="0"/>
        </a:p>
        <a:p>
          <a:pPr marL="228600" lvl="1" indent="-228600" algn="l" defTabSz="1111250" rtl="0">
            <a:lnSpc>
              <a:spcPct val="90000"/>
            </a:lnSpc>
            <a:spcBef>
              <a:spcPct val="0"/>
            </a:spcBef>
            <a:spcAft>
              <a:spcPct val="15000"/>
            </a:spcAft>
            <a:buChar char="••"/>
          </a:pPr>
          <a:r>
            <a:rPr lang="en-US" sz="2500" kern="1200" dirty="0" smtClean="0"/>
            <a:t>Optimal</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Least recently used (LRU)</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First-in-first-out (FIFO)</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Clock</a:t>
          </a:r>
          <a:endParaRPr lang="en-US" sz="2500" kern="1200" dirty="0"/>
        </a:p>
      </dsp:txBody>
      <dsp:txXfrm rot="10800000">
        <a:off x="2587330" y="457196"/>
        <a:ext cx="5068482"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5/8/17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5/8/17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ndParaRPr>
          </a:p>
        </p:txBody>
      </p:sp>
      <p:sp>
        <p:nvSpPr>
          <p:cNvPr id="778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9586131-EA91-684B-B7F2-E2EC3A98B36C}" type="slidenum">
              <a:rPr lang="en-US" altLang="en-US" sz="1200"/>
              <a:pPr/>
              <a:t>1</a:t>
            </a:fld>
            <a:endParaRPr lang="en-US" altLang="en-US" sz="1200"/>
          </a:p>
        </p:txBody>
      </p:sp>
    </p:spTree>
    <p:extLst>
      <p:ext uri="{BB962C8B-B14F-4D97-AF65-F5344CB8AC3E}">
        <p14:creationId xmlns:p14="http://schemas.microsoft.com/office/powerpoint/2010/main" val="834222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87ED97-8EBD-403E-905B-FCDB285D4563}"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56116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96E0EB-1BDE-493E-A0CF-3138A00A6785}"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7245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CDBCD-DC5B-4416-8C93-4B1B2D398B22}"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i="1" dirty="0" smtClean="0">
                <a:latin typeface="Helvetica" panose="020B0604020202020204" pitchFamily="34" charset="0"/>
              </a:rPr>
              <a:t>n</a:t>
            </a:r>
            <a:r>
              <a:rPr lang="en-US" altLang="en-US" sz="1200" dirty="0" smtClean="0">
                <a:latin typeface="Helvetica" panose="020B0604020202020204" pitchFamily="34" charset="0"/>
              </a:rPr>
              <a:t>=2 and </a:t>
            </a:r>
            <a:r>
              <a:rPr lang="en-US" altLang="en-US" sz="1200" i="1" dirty="0" smtClean="0">
                <a:latin typeface="Helvetica" panose="020B0604020202020204" pitchFamily="34" charset="0"/>
              </a:rPr>
              <a:t>m</a:t>
            </a:r>
            <a:r>
              <a:rPr lang="en-US" altLang="en-US" sz="1200" dirty="0" smtClean="0">
                <a:latin typeface="Helvetica" panose="020B0604020202020204" pitchFamily="34" charset="0"/>
              </a:rPr>
              <a:t>=4   32-byte memory and 4-byte pages</a:t>
            </a:r>
          </a:p>
          <a:p>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1414245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sz="1200" dirty="0" smtClean="0"/>
              <a:t>Explain what is internal fragment?</a:t>
            </a:r>
          </a:p>
          <a:p>
            <a:r>
              <a:rPr lang="en-US" altLang="en-US" sz="1200" dirty="0" smtClean="0"/>
              <a:t>Example:</a:t>
            </a:r>
            <a:r>
              <a:rPr lang="en-US" altLang="en-US" sz="1200" baseline="0" dirty="0" smtClean="0"/>
              <a:t> page size 8 bytes. 5 bytes are used in a page. Then the internal fragment is 8-5=3 bytes (unused space).</a:t>
            </a:r>
          </a:p>
          <a:p>
            <a:r>
              <a:rPr lang="en-US" altLang="en-US" sz="1200" baseline="0" dirty="0" smtClean="0"/>
              <a:t> </a:t>
            </a:r>
            <a:endParaRPr lang="en-US" altLang="en-US" sz="1200" dirty="0" smtClean="0"/>
          </a:p>
          <a:p>
            <a:r>
              <a:rPr lang="en-US" altLang="en-US" sz="1200" dirty="0" smtClean="0"/>
              <a:t>Process view and physical memory now very different</a:t>
            </a:r>
          </a:p>
          <a:p>
            <a:r>
              <a:rPr lang="en-US" altLang="en-US" sz="1200" dirty="0" smtClean="0"/>
              <a:t>By implementation process can only access its own memory</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15</a:t>
            </a:fld>
            <a:endParaRPr lang="en-US"/>
          </a:p>
        </p:txBody>
      </p:sp>
    </p:spTree>
    <p:extLst>
      <p:ext uri="{BB962C8B-B14F-4D97-AF65-F5344CB8AC3E}">
        <p14:creationId xmlns:p14="http://schemas.microsoft.com/office/powerpoint/2010/main" val="1799705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sz="1200" dirty="0" smtClean="0"/>
              <a:t>Small</a:t>
            </a:r>
            <a:r>
              <a:rPr lang="en-US" altLang="en-US" sz="1200" baseline="0" dirty="0" smtClean="0"/>
              <a:t> frame size -&gt; small fragment</a:t>
            </a:r>
          </a:p>
          <a:p>
            <a:endParaRPr lang="en-US"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Small</a:t>
            </a:r>
            <a:r>
              <a:rPr lang="en-US" altLang="en-US" sz="1200" baseline="0" dirty="0" smtClean="0"/>
              <a:t> frame size -&gt; large table size</a:t>
            </a:r>
          </a:p>
          <a:p>
            <a:endParaRPr lang="en-US" alt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16</a:t>
            </a:fld>
            <a:endParaRPr lang="en-US"/>
          </a:p>
        </p:txBody>
      </p:sp>
    </p:spTree>
    <p:extLst>
      <p:ext uri="{BB962C8B-B14F-4D97-AF65-F5344CB8AC3E}">
        <p14:creationId xmlns:p14="http://schemas.microsoft.com/office/powerpoint/2010/main" val="204698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C0E815-49B4-4DD5-9D9E-2D9425AE68E7}"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74968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126814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F7F674-EC51-4D5F-B8CD-4087CC0A309F}"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41598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New Roman" panose="02020603050405020304" pitchFamily="18" charset="0"/>
              </a:rPr>
              <a:t>What value? (page#,</a:t>
            </a:r>
            <a:r>
              <a:rPr lang="en-US" altLang="en-US" baseline="0" dirty="0" smtClean="0">
                <a:latin typeface="Times New Roman" panose="02020603050405020304" pitchFamily="18" charset="0"/>
              </a:rPr>
              <a:t> frame#) in the page table.</a:t>
            </a:r>
          </a:p>
          <a:p>
            <a:endParaRPr lang="en-US" altLang="en-US" baseline="0" dirty="0" smtClean="0">
              <a:latin typeface="Times New Roman" panose="02020603050405020304" pitchFamily="18" charset="0"/>
            </a:endParaRPr>
          </a:p>
          <a:p>
            <a:pPr lvl="1"/>
            <a:r>
              <a:rPr lang="en-US" altLang="en-US" dirty="0" smtClean="0"/>
              <a:t>Replacement policies must be considered</a:t>
            </a:r>
          </a:p>
          <a:p>
            <a:pPr lvl="1"/>
            <a:r>
              <a:rPr lang="en-US" altLang="en-US" dirty="0" smtClean="0"/>
              <a:t>Some entries can be</a:t>
            </a:r>
            <a:r>
              <a:rPr lang="en-US" altLang="en-US" b="1" dirty="0" smtClean="0">
                <a:solidFill>
                  <a:srgbClr val="3366FF"/>
                </a:solidFill>
              </a:rPr>
              <a:t> wired down </a:t>
            </a:r>
            <a:r>
              <a:rPr lang="en-US" altLang="en-US" dirty="0" smtClean="0"/>
              <a:t>for permanent fast access</a:t>
            </a:r>
          </a:p>
          <a:p>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51702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21</a:t>
            </a:fld>
            <a:endParaRPr lang="en-US"/>
          </a:p>
        </p:txBody>
      </p:sp>
    </p:spTree>
    <p:extLst>
      <p:ext uri="{BB962C8B-B14F-4D97-AF65-F5344CB8AC3E}">
        <p14:creationId xmlns:p14="http://schemas.microsoft.com/office/powerpoint/2010/main" val="214350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en-US" dirty="0" smtClean="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a:t>
            </a:fld>
            <a:endParaRPr lang="en-US"/>
          </a:p>
        </p:txBody>
      </p:sp>
    </p:spTree>
    <p:extLst>
      <p:ext uri="{BB962C8B-B14F-4D97-AF65-F5344CB8AC3E}">
        <p14:creationId xmlns:p14="http://schemas.microsoft.com/office/powerpoint/2010/main" val="1711865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22</a:t>
            </a:fld>
            <a:endParaRPr lang="en-US"/>
          </a:p>
        </p:txBody>
      </p:sp>
    </p:spTree>
    <p:extLst>
      <p:ext uri="{BB962C8B-B14F-4D97-AF65-F5344CB8AC3E}">
        <p14:creationId xmlns:p14="http://schemas.microsoft.com/office/powerpoint/2010/main" val="78824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ＭＳ Ｐゴシック" charset="0"/>
                <a:cs typeface="ＭＳ Ｐゴシック" charset="0"/>
              </a:rPr>
              <a:t>An example of a two-level scheme typical for use with a</a:t>
            </a:r>
          </a:p>
          <a:p>
            <a:r>
              <a:rPr lang="en-US" sz="1200" kern="1200" baseline="0" dirty="0" smtClean="0">
                <a:solidFill>
                  <a:schemeClr val="tx1"/>
                </a:solidFill>
                <a:latin typeface="+mn-lt"/>
                <a:ea typeface="ＭＳ Ｐゴシック" charset="0"/>
                <a:cs typeface="ＭＳ Ｐゴシック" charset="0"/>
              </a:rPr>
              <a:t>32-bit address. If we assume byte-level addressing and 4-kbyte (2 </a:t>
            </a:r>
            <a:r>
              <a:rPr lang="en-US" sz="1200" kern="1200" baseline="30000" dirty="0" smtClean="0">
                <a:solidFill>
                  <a:schemeClr val="tx1"/>
                </a:solidFill>
                <a:latin typeface="+mn-lt"/>
                <a:ea typeface="ＭＳ Ｐゴシック" charset="0"/>
                <a:cs typeface="ＭＳ Ｐゴシック" charset="0"/>
              </a:rPr>
              <a:t>12</a:t>
            </a:r>
            <a:r>
              <a:rPr lang="en-US" sz="1200" kern="1200" baseline="0" dirty="0" smtClean="0">
                <a:solidFill>
                  <a:schemeClr val="tx1"/>
                </a:solidFill>
                <a:latin typeface="+mn-lt"/>
                <a:ea typeface="ＭＳ Ｐゴシック" charset="0"/>
                <a:cs typeface="ＭＳ Ｐゴシック" charset="0"/>
              </a:rPr>
              <a:t> ) pages, then the</a:t>
            </a:r>
          </a:p>
          <a:p>
            <a:r>
              <a:rPr lang="en-US" sz="1200" kern="1200" baseline="0" dirty="0" smtClean="0">
                <a:solidFill>
                  <a:schemeClr val="tx1"/>
                </a:solidFill>
                <a:latin typeface="+mn-lt"/>
                <a:ea typeface="ＭＳ Ｐゴシック" charset="0"/>
                <a:cs typeface="ＭＳ Ｐゴシック" charset="0"/>
              </a:rPr>
              <a:t>4-Gbyte (2 </a:t>
            </a:r>
            <a:r>
              <a:rPr lang="en-US" sz="1200" kern="1200" baseline="30000" dirty="0" smtClean="0">
                <a:solidFill>
                  <a:schemeClr val="tx1"/>
                </a:solidFill>
                <a:latin typeface="+mn-lt"/>
                <a:ea typeface="ＭＳ Ｐゴシック" charset="0"/>
                <a:cs typeface="ＭＳ Ｐゴシック" charset="0"/>
              </a:rPr>
              <a:t>32</a:t>
            </a:r>
            <a:r>
              <a:rPr lang="en-US" sz="1200" kern="1200" baseline="0" dirty="0" smtClean="0">
                <a:solidFill>
                  <a:schemeClr val="tx1"/>
                </a:solidFill>
                <a:latin typeface="+mn-lt"/>
                <a:ea typeface="ＭＳ Ｐゴシック" charset="0"/>
                <a:cs typeface="ＭＳ Ｐゴシック" charset="0"/>
              </a:rPr>
              <a:t> ) virtual address space is composed of 2 </a:t>
            </a:r>
            <a:r>
              <a:rPr lang="en-US" sz="1200" kern="1200" baseline="30000" dirty="0" smtClean="0">
                <a:solidFill>
                  <a:schemeClr val="tx1"/>
                </a:solidFill>
                <a:latin typeface="+mn-lt"/>
                <a:ea typeface="ＭＳ Ｐゴシック" charset="0"/>
                <a:cs typeface="ＭＳ Ｐゴシック" charset="0"/>
              </a:rPr>
              <a:t>20</a:t>
            </a:r>
            <a:r>
              <a:rPr lang="en-US" sz="1200" kern="1200" baseline="0" dirty="0" smtClean="0">
                <a:solidFill>
                  <a:schemeClr val="tx1"/>
                </a:solidFill>
                <a:latin typeface="+mn-lt"/>
                <a:ea typeface="ＭＳ Ｐゴシック" charset="0"/>
                <a:cs typeface="ＭＳ Ｐゴシック" charset="0"/>
              </a:rPr>
              <a:t> pages. If each of these pages</a:t>
            </a:r>
          </a:p>
          <a:p>
            <a:r>
              <a:rPr lang="en-US" sz="1200" kern="1200" baseline="0" dirty="0" smtClean="0">
                <a:solidFill>
                  <a:schemeClr val="tx1"/>
                </a:solidFill>
                <a:latin typeface="+mn-lt"/>
                <a:ea typeface="ＭＳ Ｐゴシック" charset="0"/>
                <a:cs typeface="ＭＳ Ｐゴシック" charset="0"/>
              </a:rPr>
              <a:t>is mapped by a 4-byte page table entry, we can create a user page table composed of</a:t>
            </a:r>
          </a:p>
          <a:p>
            <a:r>
              <a:rPr lang="en-US" sz="1200" kern="1200" baseline="0" dirty="0" smtClean="0">
                <a:solidFill>
                  <a:schemeClr val="tx1"/>
                </a:solidFill>
                <a:latin typeface="+mn-lt"/>
                <a:ea typeface="ＭＳ Ｐゴシック" charset="0"/>
                <a:cs typeface="ＭＳ Ｐゴシック" charset="0"/>
              </a:rPr>
              <a:t>2 </a:t>
            </a:r>
            <a:r>
              <a:rPr lang="en-US" sz="1200" kern="1200" baseline="30000" dirty="0" smtClean="0">
                <a:solidFill>
                  <a:schemeClr val="tx1"/>
                </a:solidFill>
                <a:latin typeface="+mn-lt"/>
                <a:ea typeface="ＭＳ Ｐゴシック" charset="0"/>
                <a:cs typeface="ＭＳ Ｐゴシック" charset="0"/>
              </a:rPr>
              <a:t>20</a:t>
            </a:r>
            <a:r>
              <a:rPr lang="en-US" sz="1200" kern="1200" baseline="0" dirty="0" smtClean="0">
                <a:solidFill>
                  <a:schemeClr val="tx1"/>
                </a:solidFill>
                <a:latin typeface="+mn-lt"/>
                <a:ea typeface="ＭＳ Ｐゴシック" charset="0"/>
                <a:cs typeface="ＭＳ Ｐゴシック" charset="0"/>
              </a:rPr>
              <a:t> PTEs requiring 4 Mbytes (2 </a:t>
            </a:r>
            <a:r>
              <a:rPr lang="en-US" sz="1200" kern="1200" baseline="30000" dirty="0" smtClean="0">
                <a:solidFill>
                  <a:schemeClr val="tx1"/>
                </a:solidFill>
                <a:latin typeface="+mn-lt"/>
                <a:ea typeface="ＭＳ Ｐゴシック" charset="0"/>
                <a:cs typeface="ＭＳ Ｐゴシック" charset="0"/>
              </a:rPr>
              <a:t>22 </a:t>
            </a:r>
            <a:r>
              <a:rPr lang="en-US" sz="1200" kern="1200" baseline="0" dirty="0" smtClean="0">
                <a:solidFill>
                  <a:schemeClr val="tx1"/>
                </a:solidFill>
                <a:latin typeface="+mn-lt"/>
                <a:ea typeface="ＭＳ Ｐゴシック" charset="0"/>
                <a:cs typeface="ＭＳ Ｐゴシック" charset="0"/>
              </a:rPr>
              <a:t>). This huge user page table, occupying 2 </a:t>
            </a:r>
            <a:r>
              <a:rPr lang="en-US" sz="1200" kern="1200" baseline="30000" dirty="0" smtClean="0">
                <a:solidFill>
                  <a:schemeClr val="tx1"/>
                </a:solidFill>
                <a:latin typeface="+mn-lt"/>
                <a:ea typeface="ＭＳ Ｐゴシック" charset="0"/>
                <a:cs typeface="ＭＳ Ｐゴシック" charset="0"/>
              </a:rPr>
              <a:t>10</a:t>
            </a:r>
            <a:r>
              <a:rPr lang="en-US" sz="1200" kern="1200" baseline="0" dirty="0" smtClean="0">
                <a:solidFill>
                  <a:schemeClr val="tx1"/>
                </a:solidFill>
                <a:latin typeface="+mn-lt"/>
                <a:ea typeface="ＭＳ Ｐゴシック" charset="0"/>
                <a:cs typeface="ＭＳ Ｐゴシック" charset="0"/>
              </a:rPr>
              <a:t> pages,</a:t>
            </a:r>
          </a:p>
          <a:p>
            <a:r>
              <a:rPr lang="en-US" sz="1200" kern="1200" baseline="0" dirty="0" smtClean="0">
                <a:solidFill>
                  <a:schemeClr val="tx1"/>
                </a:solidFill>
                <a:latin typeface="+mn-lt"/>
                <a:ea typeface="ＭＳ Ｐゴシック" charset="0"/>
                <a:cs typeface="ＭＳ Ｐゴシック" charset="0"/>
              </a:rPr>
              <a:t>can be kept in virtual memory and mapped by a root page table with 2 </a:t>
            </a:r>
            <a:r>
              <a:rPr lang="en-US" sz="1200" kern="1200" baseline="30000" dirty="0" smtClean="0">
                <a:solidFill>
                  <a:schemeClr val="tx1"/>
                </a:solidFill>
                <a:latin typeface="+mn-lt"/>
                <a:ea typeface="ＭＳ Ｐゴシック" charset="0"/>
                <a:cs typeface="ＭＳ Ｐゴシック" charset="0"/>
              </a:rPr>
              <a:t>10</a:t>
            </a:r>
            <a:r>
              <a:rPr lang="en-US" sz="1200" kern="1200" baseline="0" dirty="0" smtClean="0">
                <a:solidFill>
                  <a:schemeClr val="tx1"/>
                </a:solidFill>
                <a:latin typeface="+mn-lt"/>
                <a:ea typeface="ＭＳ Ｐゴシック" charset="0"/>
                <a:cs typeface="ＭＳ Ｐゴシック" charset="0"/>
              </a:rPr>
              <a:t> PTEs occupying</a:t>
            </a:r>
          </a:p>
          <a:p>
            <a:r>
              <a:rPr lang="en-US" sz="1200" kern="1200" baseline="0" dirty="0" smtClean="0">
                <a:solidFill>
                  <a:schemeClr val="tx1"/>
                </a:solidFill>
                <a:latin typeface="+mn-lt"/>
                <a:ea typeface="ＭＳ Ｐゴシック" charset="0"/>
                <a:cs typeface="ＭＳ Ｐゴシック" charset="0"/>
              </a:rPr>
              <a:t>4 Kbyte (2 </a:t>
            </a:r>
            <a:r>
              <a:rPr lang="en-US" sz="1200" kern="1200" baseline="30000" dirty="0" smtClean="0">
                <a:solidFill>
                  <a:schemeClr val="tx1"/>
                </a:solidFill>
                <a:latin typeface="+mn-lt"/>
                <a:ea typeface="ＭＳ Ｐゴシック" charset="0"/>
                <a:cs typeface="ＭＳ Ｐゴシック" charset="0"/>
              </a:rPr>
              <a:t>12</a:t>
            </a:r>
            <a:r>
              <a:rPr lang="en-US" sz="1200" kern="1200" baseline="0" dirty="0" smtClean="0">
                <a:solidFill>
                  <a:schemeClr val="tx1"/>
                </a:solidFill>
                <a:latin typeface="+mn-lt"/>
                <a:ea typeface="ＭＳ Ｐゴシック" charset="0"/>
                <a:cs typeface="ＭＳ Ｐゴシック" charset="0"/>
              </a:rPr>
              <a:t> ) of main memory.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23</a:t>
            </a:fld>
            <a:endParaRPr lang="en-US"/>
          </a:p>
        </p:txBody>
      </p:sp>
    </p:spTree>
    <p:extLst>
      <p:ext uri="{BB962C8B-B14F-4D97-AF65-F5344CB8AC3E}">
        <p14:creationId xmlns:p14="http://schemas.microsoft.com/office/powerpoint/2010/main" val="9616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24</a:t>
            </a:fld>
            <a:endParaRPr lang="en-US"/>
          </a:p>
        </p:txBody>
      </p:sp>
    </p:spTree>
    <p:extLst>
      <p:ext uri="{BB962C8B-B14F-4D97-AF65-F5344CB8AC3E}">
        <p14:creationId xmlns:p14="http://schemas.microsoft.com/office/powerpoint/2010/main" val="1937993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C0E815-49B4-4DD5-9D9E-2D9425AE68E7}"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4132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5E3815-9DF2-438D-B124-EECCFF182713}"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8004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E34816A-4ECD-42A6-9A3F-9A19C765B824}"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dirty="0" smtClean="0"/>
              <a:t>TLB update and accessing data in memory are performed in parallel</a:t>
            </a:r>
          </a:p>
          <a:p>
            <a:r>
              <a:rPr lang="en-US" altLang="en-US" sz="1200" dirty="0" err="1" smtClean="0">
                <a:latin typeface="Times New Roman" panose="02020603050405020304" pitchFamily="18" charset="0"/>
              </a:rPr>
              <a:t>T_tlb_update</a:t>
            </a:r>
            <a:r>
              <a:rPr lang="en-US" altLang="en-US" sz="1200" dirty="0" smtClean="0">
                <a:latin typeface="Times New Roman" panose="02020603050405020304" pitchFamily="18" charset="0"/>
              </a:rPr>
              <a:t> &lt;&lt; </a:t>
            </a:r>
            <a:r>
              <a:rPr lang="en-US" altLang="en-US" sz="1200" dirty="0" err="1" smtClean="0">
                <a:latin typeface="Times New Roman" panose="02020603050405020304" pitchFamily="18" charset="0"/>
              </a:rPr>
              <a:t>T_mem</a:t>
            </a:r>
            <a:endParaRPr lang="en-US" altLang="en-US" sz="1200" dirty="0" smtClean="0">
              <a:latin typeface="Times New Roman" panose="02020603050405020304" pitchFamily="18" charset="0"/>
            </a:endParaRPr>
          </a:p>
          <a:p>
            <a:endParaRPr lang="en-US" altLang="en-US" sz="1200" dirty="0" smtClean="0">
              <a:latin typeface="Times New Roman" panose="02020603050405020304" pitchFamily="18" charset="0"/>
            </a:endParaRPr>
          </a:p>
          <a:p>
            <a:pPr>
              <a:lnSpc>
                <a:spcPct val="90000"/>
              </a:lnSpc>
              <a:tabLst>
                <a:tab pos="2062163" algn="l"/>
                <a:tab pos="2566988" algn="l"/>
              </a:tabLst>
            </a:pPr>
            <a:r>
              <a:rPr lang="en-US" altLang="en-US" dirty="0" smtClean="0"/>
              <a:t>Associative Lookup = </a:t>
            </a:r>
            <a:r>
              <a:rPr lang="en-US" altLang="en-US" dirty="0" err="1" smtClean="0">
                <a:sym typeface="Symbol" panose="05050102010706020507" pitchFamily="18" charset="2"/>
              </a:rPr>
              <a:t>T</a:t>
            </a:r>
            <a:r>
              <a:rPr lang="en-US" altLang="en-US" sz="2800" dirty="0" err="1" smtClean="0">
                <a:sym typeface="Symbol" panose="05050102010706020507" pitchFamily="18" charset="2"/>
              </a:rPr>
              <a:t>tlb</a:t>
            </a:r>
            <a:r>
              <a:rPr lang="en-US" altLang="en-US" dirty="0" smtClean="0">
                <a:sym typeface="Symbol" panose="05050102010706020507" pitchFamily="18" charset="2"/>
              </a:rPr>
              <a:t> time unit</a:t>
            </a:r>
          </a:p>
          <a:p>
            <a:pPr lvl="1">
              <a:lnSpc>
                <a:spcPct val="90000"/>
              </a:lnSpc>
              <a:tabLst>
                <a:tab pos="2062163" algn="l"/>
                <a:tab pos="2566988" algn="l"/>
              </a:tabLst>
            </a:pPr>
            <a:r>
              <a:rPr lang="en-US" altLang="en-US" dirty="0" smtClean="0">
                <a:sym typeface="Symbol" panose="05050102010706020507" pitchFamily="18" charset="2"/>
              </a:rPr>
              <a:t>Can be &lt; 10% of memory access time</a:t>
            </a:r>
          </a:p>
          <a:p>
            <a:pPr>
              <a:lnSpc>
                <a:spcPct val="90000"/>
              </a:lnSpc>
              <a:tabLst>
                <a:tab pos="2062163" algn="l"/>
                <a:tab pos="2566988" algn="l"/>
              </a:tabLst>
            </a:pPr>
            <a:r>
              <a:rPr lang="en-US" altLang="en-US" dirty="0" smtClean="0">
                <a:sym typeface="Symbol" panose="05050102010706020507" pitchFamily="18" charset="2"/>
              </a:rPr>
              <a:t>Hit ratio = h</a:t>
            </a:r>
          </a:p>
          <a:p>
            <a:pPr lvl="1">
              <a:lnSpc>
                <a:spcPct val="90000"/>
              </a:lnSpc>
              <a:tabLst>
                <a:tab pos="2062163" algn="l"/>
                <a:tab pos="2566988" algn="l"/>
              </a:tabLst>
            </a:pPr>
            <a:r>
              <a:rPr lang="en-US" altLang="en-US" dirty="0" smtClean="0">
                <a:sym typeface="Symbol" panose="05050102010706020507" pitchFamily="18" charset="2"/>
              </a:rPr>
              <a:t>Hit ratio – percentage of times that a page number is found in the associative registers; ratio related to number of associative registers</a:t>
            </a:r>
          </a:p>
          <a:p>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130789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E34816A-4ECD-42A6-9A3F-9A19C765B824}"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113667" name="Rectangle 2"/>
          <p:cNvSpPr>
            <a:spLocks noGrp="1" noRot="1" noChangeAspect="1" noChangeArrowheads="1" noTextEdit="1"/>
          </p:cNvSpPr>
          <p:nvPr>
            <p:ph type="sldImg"/>
          </p:nvPr>
        </p:nvSpPr>
        <p:spPr>
          <a:xfrm>
            <a:off x="381000" y="685800"/>
            <a:ext cx="6096000" cy="34290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20360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200" b="0" i="0" kern="1200" baseline="0" dirty="0" smtClean="0">
                <a:solidFill>
                  <a:schemeClr val="tx1"/>
                </a:solidFill>
                <a:latin typeface="+mn-lt"/>
                <a:ea typeface="+mn-ea"/>
                <a:cs typeface="+mn-cs"/>
              </a:rPr>
              <a:t>In the discussion of simple segmentation, we indicated that each</a:t>
            </a:r>
          </a:p>
          <a:p>
            <a:r>
              <a:rPr lang="en-US" sz="1200" kern="1200" baseline="0" dirty="0" smtClean="0">
                <a:solidFill>
                  <a:schemeClr val="tx1"/>
                </a:solidFill>
                <a:latin typeface="+mn-lt"/>
                <a:ea typeface="+mn-ea"/>
                <a:cs typeface="+mn-cs"/>
              </a:rPr>
              <a:t>process has its own segment table, and when all of its segments are loaded into main</a:t>
            </a:r>
          </a:p>
          <a:p>
            <a:r>
              <a:rPr lang="en-US" sz="1200" kern="1200" baseline="0" dirty="0" smtClean="0">
                <a:solidFill>
                  <a:schemeClr val="tx1"/>
                </a:solidFill>
                <a:latin typeface="+mn-lt"/>
                <a:ea typeface="+mn-ea"/>
                <a:cs typeface="+mn-cs"/>
              </a:rPr>
              <a:t>memory, the segment table for a process is created and loaded into main memory.</a:t>
            </a:r>
          </a:p>
          <a:p>
            <a:r>
              <a:rPr lang="en-US" sz="1200" kern="1200" baseline="0" dirty="0" smtClean="0">
                <a:solidFill>
                  <a:schemeClr val="tx1"/>
                </a:solidFill>
                <a:latin typeface="+mn-lt"/>
                <a:ea typeface="+mn-ea"/>
                <a:cs typeface="+mn-cs"/>
              </a:rPr>
              <a:t>Each segment table entry contains the starting address of the corresponding segment</a:t>
            </a:r>
          </a:p>
          <a:p>
            <a:r>
              <a:rPr lang="en-US" sz="1200" kern="1200" baseline="0" dirty="0" smtClean="0">
                <a:solidFill>
                  <a:schemeClr val="tx1"/>
                </a:solidFill>
                <a:latin typeface="+mn-lt"/>
                <a:ea typeface="+mn-ea"/>
                <a:cs typeface="+mn-cs"/>
              </a:rPr>
              <a:t>in main memory, as well as the length of the segment. The same device, a segment</a:t>
            </a:r>
          </a:p>
          <a:p>
            <a:r>
              <a:rPr lang="en-US" sz="1200" kern="1200" baseline="0" dirty="0" smtClean="0">
                <a:solidFill>
                  <a:schemeClr val="tx1"/>
                </a:solidFill>
                <a:latin typeface="+mn-lt"/>
                <a:ea typeface="+mn-ea"/>
                <a:cs typeface="+mn-cs"/>
              </a:rPr>
              <a:t>table, is needed when we consider a virtual memory scheme based on segmentation.</a:t>
            </a:r>
          </a:p>
          <a:p>
            <a:r>
              <a:rPr lang="en-US" sz="1200" kern="1200" baseline="0" dirty="0" smtClean="0">
                <a:solidFill>
                  <a:schemeClr val="tx1"/>
                </a:solidFill>
                <a:latin typeface="+mn-lt"/>
                <a:ea typeface="+mn-ea"/>
                <a:cs typeface="+mn-cs"/>
              </a:rPr>
              <a:t>Again, it is typical to associate a unique segment table with each process. In this</a:t>
            </a:r>
          </a:p>
          <a:p>
            <a:r>
              <a:rPr lang="en-US" sz="1200" kern="1200" baseline="0" dirty="0" smtClean="0">
                <a:solidFill>
                  <a:schemeClr val="tx1"/>
                </a:solidFill>
                <a:latin typeface="+mn-lt"/>
                <a:ea typeface="+mn-ea"/>
                <a:cs typeface="+mn-cs"/>
              </a:rPr>
              <a:t>case, however, the segment table entries become more complex ( Figure 8.1b ).</a:t>
            </a:r>
          </a:p>
          <a:p>
            <a:r>
              <a:rPr lang="en-US" sz="1200" kern="1200" baseline="0" dirty="0" smtClean="0">
                <a:solidFill>
                  <a:schemeClr val="tx1"/>
                </a:solidFill>
                <a:latin typeface="+mn-lt"/>
                <a:ea typeface="+mn-ea"/>
                <a:cs typeface="+mn-cs"/>
              </a:rPr>
              <a:t>Because only some of the segments of a process may be in main memory, a bit is</a:t>
            </a:r>
          </a:p>
          <a:p>
            <a:r>
              <a:rPr lang="en-US" sz="1200" kern="1200" baseline="0" dirty="0" smtClean="0">
                <a:solidFill>
                  <a:schemeClr val="tx1"/>
                </a:solidFill>
                <a:latin typeface="+mn-lt"/>
                <a:ea typeface="+mn-ea"/>
                <a:cs typeface="+mn-cs"/>
              </a:rPr>
              <a:t>needed in each segment table entry to indicate whether the corresponding segment</a:t>
            </a:r>
          </a:p>
          <a:p>
            <a:r>
              <a:rPr lang="en-US" sz="1200" kern="1200" baseline="0" dirty="0" smtClean="0">
                <a:solidFill>
                  <a:schemeClr val="tx1"/>
                </a:solidFill>
                <a:latin typeface="+mn-lt"/>
                <a:ea typeface="+mn-ea"/>
                <a:cs typeface="+mn-cs"/>
              </a:rPr>
              <a:t>is present in main memory or not. If the bit indicates that the segment is in memory,</a:t>
            </a:r>
          </a:p>
          <a:p>
            <a:r>
              <a:rPr lang="en-US" sz="1200" kern="1200" baseline="0" dirty="0" smtClean="0">
                <a:solidFill>
                  <a:schemeClr val="tx1"/>
                </a:solidFill>
                <a:latin typeface="+mn-lt"/>
                <a:ea typeface="+mn-ea"/>
                <a:cs typeface="+mn-cs"/>
              </a:rPr>
              <a:t>then the entry also includes the starting address and length of that segment.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control bit in the segmentation table entry is a modify bit, indicating</a:t>
            </a:r>
          </a:p>
          <a:p>
            <a:r>
              <a:rPr lang="en-US" sz="1200" kern="1200" baseline="0" dirty="0" smtClean="0">
                <a:solidFill>
                  <a:schemeClr val="tx1"/>
                </a:solidFill>
                <a:latin typeface="+mn-lt"/>
                <a:ea typeface="+mn-ea"/>
                <a:cs typeface="+mn-cs"/>
              </a:rPr>
              <a:t>whether the contents of the corresponding segment have been altered since the segment</a:t>
            </a:r>
          </a:p>
          <a:p>
            <a:r>
              <a:rPr lang="en-US" sz="1200" kern="1200" baseline="0" dirty="0" smtClean="0">
                <a:solidFill>
                  <a:schemeClr val="tx1"/>
                </a:solidFill>
                <a:latin typeface="+mn-lt"/>
                <a:ea typeface="+mn-ea"/>
                <a:cs typeface="+mn-cs"/>
              </a:rPr>
              <a:t>was last loaded into main memory. If there has been no change, then it is not</a:t>
            </a:r>
          </a:p>
          <a:p>
            <a:r>
              <a:rPr lang="en-US" sz="1200" kern="1200" baseline="0" dirty="0" smtClean="0">
                <a:solidFill>
                  <a:schemeClr val="tx1"/>
                </a:solidFill>
                <a:latin typeface="+mn-lt"/>
                <a:ea typeface="+mn-ea"/>
                <a:cs typeface="+mn-cs"/>
              </a:rPr>
              <a:t>necessary to write the segment out when it comes time to replace the segment in the</a:t>
            </a:r>
          </a:p>
          <a:p>
            <a:r>
              <a:rPr lang="en-US" sz="1200" kern="1200" baseline="0" dirty="0" smtClean="0">
                <a:solidFill>
                  <a:schemeClr val="tx1"/>
                </a:solidFill>
                <a:latin typeface="+mn-lt"/>
                <a:ea typeface="+mn-ea"/>
                <a:cs typeface="+mn-cs"/>
              </a:rPr>
              <a:t>frame that it currently occupies. Other control bits may also be present. For example,</a:t>
            </a:r>
          </a:p>
          <a:p>
            <a:r>
              <a:rPr lang="en-US" sz="1200" kern="1200" baseline="0" dirty="0" smtClean="0">
                <a:solidFill>
                  <a:schemeClr val="tx1"/>
                </a:solidFill>
                <a:latin typeface="+mn-lt"/>
                <a:ea typeface="+mn-ea"/>
                <a:cs typeface="+mn-cs"/>
              </a:rPr>
              <a:t>if protection or sharing is managed at the segment level, then bits for that purpose</a:t>
            </a:r>
          </a:p>
          <a:p>
            <a:r>
              <a:rPr lang="en-US" sz="1200" kern="1200" baseline="0" dirty="0" smtClean="0">
                <a:solidFill>
                  <a:schemeClr val="tx1"/>
                </a:solidFill>
                <a:latin typeface="+mn-lt"/>
                <a:ea typeface="+mn-ea"/>
                <a:cs typeface="+mn-cs"/>
              </a:rPr>
              <a:t>will be required.</a:t>
            </a:r>
          </a:p>
          <a:p>
            <a:endParaRPr lang="en-US" sz="1200" kern="1200" baseline="0" dirty="0" smtClean="0">
              <a:solidFill>
                <a:schemeClr val="tx1"/>
              </a:solidFill>
              <a:latin typeface="+mn-lt"/>
              <a:ea typeface="+mn-ea"/>
              <a:cs typeface="+mn-cs"/>
            </a:endParaRPr>
          </a:p>
          <a:p>
            <a:r>
              <a:rPr lang="en-NZ" dirty="0" smtClean="0"/>
              <a:t>Segmentation allows the programmer to view memory as consisting of multiple address spaces or segments. </a:t>
            </a:r>
          </a:p>
          <a:p>
            <a:r>
              <a:rPr lang="en-NZ" dirty="0" smtClean="0"/>
              <a:t>Segments may be of unequal, indeed dynamic, size. </a:t>
            </a:r>
          </a:p>
          <a:p>
            <a:r>
              <a:rPr lang="en-NZ" dirty="0" smtClean="0"/>
              <a:t>Memory references consist of a form of address (segment number, offset).</a:t>
            </a:r>
          </a:p>
          <a:p>
            <a:endParaRPr lang="en-NZ" dirty="0" smtClean="0"/>
          </a:p>
          <a:p>
            <a:r>
              <a:rPr lang="en-NZ" dirty="0" smtClean="0"/>
              <a:t>This organization has a number of advantages to the programmer over a </a:t>
            </a:r>
            <a:r>
              <a:rPr lang="en-NZ" dirty="0" err="1" smtClean="0"/>
              <a:t>nonsegmented</a:t>
            </a:r>
            <a:r>
              <a:rPr lang="en-NZ" dirty="0" smtClean="0"/>
              <a:t> address space:</a:t>
            </a:r>
          </a:p>
          <a:p>
            <a:endParaRPr lang="en-NZ" dirty="0" smtClean="0"/>
          </a:p>
          <a:p>
            <a:pPr marL="228600" indent="-228600">
              <a:buAutoNum type="arabicPeriod"/>
            </a:pPr>
            <a:r>
              <a:rPr lang="en-NZ" b="1" dirty="0" smtClean="0"/>
              <a:t>It simplifies the handling of growing data structures</a:t>
            </a:r>
            <a:r>
              <a:rPr lang="en-NZ" dirty="0" smtClean="0"/>
              <a:t>. </a:t>
            </a:r>
          </a:p>
          <a:p>
            <a:pPr marL="685800" lvl="1" indent="-228600">
              <a:buFont typeface="Arial" pitchFamily="34" charset="0"/>
              <a:buChar char="•"/>
            </a:pPr>
            <a:r>
              <a:rPr lang="en-NZ" dirty="0" smtClean="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smtClean="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smtClean="0"/>
          </a:p>
          <a:p>
            <a:r>
              <a:rPr lang="en-NZ" dirty="0" smtClean="0"/>
              <a:t>2. </a:t>
            </a:r>
            <a:r>
              <a:rPr lang="en-NZ" b="1" dirty="0" smtClean="0"/>
              <a:t>It allows programs to be altered and recompiled independently, </a:t>
            </a:r>
          </a:p>
          <a:p>
            <a:pPr lvl="1">
              <a:buFont typeface="Arial" pitchFamily="34" charset="0"/>
              <a:buChar char="•"/>
            </a:pPr>
            <a:r>
              <a:rPr lang="en-NZ" b="1" dirty="0" smtClean="0"/>
              <a:t> </a:t>
            </a:r>
            <a:r>
              <a:rPr lang="en-NZ" dirty="0" smtClean="0"/>
              <a:t>without requiring the entire set of programs to be relinked and reloaded.</a:t>
            </a:r>
          </a:p>
          <a:p>
            <a:pPr lvl="1">
              <a:buFont typeface="Arial" pitchFamily="34" charset="0"/>
              <a:buChar char="•"/>
            </a:pPr>
            <a:r>
              <a:rPr lang="en-NZ" dirty="0" smtClean="0"/>
              <a:t> Again, this is accomplished using multiple segments.</a:t>
            </a:r>
          </a:p>
          <a:p>
            <a:pPr lvl="1">
              <a:buFont typeface="Arial" pitchFamily="34" charset="0"/>
              <a:buNone/>
            </a:pPr>
            <a:endParaRPr lang="en-NZ" dirty="0" smtClean="0"/>
          </a:p>
          <a:p>
            <a:r>
              <a:rPr lang="en-NZ" dirty="0" smtClean="0"/>
              <a:t>3. </a:t>
            </a:r>
            <a:r>
              <a:rPr lang="en-NZ" b="1" dirty="0" smtClean="0"/>
              <a:t>It lends itself to sharing among processes</a:t>
            </a:r>
            <a:r>
              <a:rPr lang="en-NZ" dirty="0" smtClean="0"/>
              <a:t>. </a:t>
            </a:r>
          </a:p>
          <a:p>
            <a:pPr lvl="1">
              <a:buFont typeface="Arial" pitchFamily="34" charset="0"/>
              <a:buChar char="•"/>
            </a:pPr>
            <a:r>
              <a:rPr lang="en-NZ" dirty="0" smtClean="0"/>
              <a:t> A programmer can place a utility program or a useful table of data in a segment that can be referenced by other processes.</a:t>
            </a:r>
          </a:p>
          <a:p>
            <a:pPr lvl="1">
              <a:buFont typeface="Arial" pitchFamily="34" charset="0"/>
              <a:buNone/>
            </a:pPr>
            <a:endParaRPr lang="en-NZ" dirty="0" smtClean="0"/>
          </a:p>
          <a:p>
            <a:r>
              <a:rPr lang="en-NZ" dirty="0" smtClean="0"/>
              <a:t>4. </a:t>
            </a:r>
            <a:r>
              <a:rPr lang="en-NZ" b="1" dirty="0" smtClean="0"/>
              <a:t>It lends itself to protection.</a:t>
            </a:r>
          </a:p>
          <a:p>
            <a:pPr lvl="1">
              <a:buFont typeface="Arial" pitchFamily="34" charset="0"/>
              <a:buChar char="•"/>
            </a:pPr>
            <a:r>
              <a:rPr lang="en-NZ" b="1" dirty="0" smtClean="0"/>
              <a:t> </a:t>
            </a:r>
            <a:r>
              <a:rPr lang="en-NZ" dirty="0" smtClean="0"/>
              <a:t>Because a segment can be constructed to contain a well-defined set of programs or data, the programmer or system administrator can assign access privileges in a convenient fashion.</a:t>
            </a:r>
            <a:endParaRPr lang="en-US" dirty="0" smtClean="0"/>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459153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ＭＳ Ｐゴシック" charset="0"/>
                <a:cs typeface="ＭＳ Ｐゴシック" charset="0"/>
              </a:rPr>
              <a:t>The basic mechanism for reading a word from memory involves the translation</a:t>
            </a:r>
          </a:p>
          <a:p>
            <a:r>
              <a:rPr lang="en-US" sz="1200" kern="1200" baseline="0" dirty="0" smtClean="0">
                <a:solidFill>
                  <a:schemeClr val="tx1"/>
                </a:solidFill>
                <a:latin typeface="+mn-lt"/>
                <a:ea typeface="ＭＳ Ｐゴシック" charset="0"/>
                <a:cs typeface="ＭＳ Ｐゴシック" charset="0"/>
              </a:rPr>
              <a:t>of a virtual, or logical, address, consisting of segment number and offset, into a physical</a:t>
            </a:r>
          </a:p>
          <a:p>
            <a:r>
              <a:rPr lang="en-US" sz="1200" kern="1200" baseline="0" dirty="0" smtClean="0">
                <a:solidFill>
                  <a:schemeClr val="tx1"/>
                </a:solidFill>
                <a:latin typeface="+mn-lt"/>
                <a:ea typeface="ＭＳ Ｐゴシック" charset="0"/>
                <a:cs typeface="ＭＳ Ｐゴシック" charset="0"/>
              </a:rPr>
              <a:t>address, using a segment table. Because the segment table is of variable length,</a:t>
            </a:r>
          </a:p>
          <a:p>
            <a:r>
              <a:rPr lang="en-US" sz="1200" kern="1200" baseline="0" dirty="0" smtClean="0">
                <a:solidFill>
                  <a:schemeClr val="tx1"/>
                </a:solidFill>
                <a:latin typeface="+mn-lt"/>
                <a:ea typeface="ＭＳ Ｐゴシック" charset="0"/>
                <a:cs typeface="ＭＳ Ｐゴシック" charset="0"/>
              </a:rPr>
              <a:t>depending on the size of the process, we cannot expect to hold it in registers. Instead,</a:t>
            </a:r>
          </a:p>
          <a:p>
            <a:r>
              <a:rPr lang="en-US" sz="1200" kern="1200" baseline="0" dirty="0" smtClean="0">
                <a:solidFill>
                  <a:schemeClr val="tx1"/>
                </a:solidFill>
                <a:latin typeface="+mn-lt"/>
                <a:ea typeface="ＭＳ Ｐゴシック" charset="0"/>
                <a:cs typeface="ＭＳ Ｐゴシック" charset="0"/>
              </a:rPr>
              <a:t>it must be in main memory to be accessed. Figure 8.11 suggests a hardware implementation</a:t>
            </a:r>
          </a:p>
          <a:p>
            <a:r>
              <a:rPr lang="en-US" sz="1200" kern="1200" baseline="0" dirty="0" smtClean="0">
                <a:solidFill>
                  <a:schemeClr val="tx1"/>
                </a:solidFill>
                <a:latin typeface="+mn-lt"/>
                <a:ea typeface="ＭＳ Ｐゴシック" charset="0"/>
                <a:cs typeface="ＭＳ Ｐゴシック" charset="0"/>
              </a:rPr>
              <a:t>of this scheme (note similarity to Figure 8.2 ). When a particular process</a:t>
            </a:r>
          </a:p>
          <a:p>
            <a:r>
              <a:rPr lang="en-US" sz="1200" kern="1200" baseline="0" dirty="0" smtClean="0">
                <a:solidFill>
                  <a:schemeClr val="tx1"/>
                </a:solidFill>
                <a:latin typeface="+mn-lt"/>
                <a:ea typeface="ＭＳ Ｐゴシック" charset="0"/>
                <a:cs typeface="ＭＳ Ｐゴシック" charset="0"/>
              </a:rPr>
              <a:t>is running, a register holds the starting address of the segment table for that process.</a:t>
            </a:r>
          </a:p>
          <a:p>
            <a:r>
              <a:rPr lang="en-US" sz="1200" kern="1200" baseline="0" dirty="0" smtClean="0">
                <a:solidFill>
                  <a:schemeClr val="tx1"/>
                </a:solidFill>
                <a:latin typeface="+mn-lt"/>
                <a:ea typeface="ＭＳ Ｐゴシック" charset="0"/>
                <a:cs typeface="ＭＳ Ｐゴシック" charset="0"/>
              </a:rPr>
              <a:t>The segment number of a virtual address is used to index that table and look up the</a:t>
            </a:r>
          </a:p>
          <a:p>
            <a:r>
              <a:rPr lang="en-US" sz="1200" kern="1200" baseline="0" dirty="0" smtClean="0">
                <a:solidFill>
                  <a:schemeClr val="tx1"/>
                </a:solidFill>
                <a:latin typeface="+mn-lt"/>
                <a:ea typeface="ＭＳ Ｐゴシック" charset="0"/>
                <a:cs typeface="ＭＳ Ｐゴシック" charset="0"/>
              </a:rPr>
              <a:t>corresponding main memory address for the start of the segment. This is added to</a:t>
            </a:r>
          </a:p>
          <a:p>
            <a:r>
              <a:rPr lang="en-US" sz="1200" kern="1200" baseline="0" dirty="0" smtClean="0">
                <a:solidFill>
                  <a:schemeClr val="tx1"/>
                </a:solidFill>
                <a:latin typeface="+mn-lt"/>
                <a:ea typeface="ＭＳ Ｐゴシック" charset="0"/>
                <a:cs typeface="ＭＳ Ｐゴシック" charset="0"/>
              </a:rPr>
              <a:t>the offset portion of the virtual address to produce the desired real address.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31</a:t>
            </a:fld>
            <a:endParaRPr lang="en-US"/>
          </a:p>
        </p:txBody>
      </p:sp>
    </p:spTree>
    <p:extLst>
      <p:ext uri="{BB962C8B-B14F-4D97-AF65-F5344CB8AC3E}">
        <p14:creationId xmlns:p14="http://schemas.microsoft.com/office/powerpoint/2010/main" val="908308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1" kern="1200" baseline="0" dirty="0" smtClean="0">
                <a:solidFill>
                  <a:schemeClr val="tx1"/>
                </a:solidFill>
                <a:latin typeface="+mn-lt"/>
                <a:ea typeface="+mn-ea"/>
                <a:cs typeface="+mn-cs"/>
              </a:rPr>
              <a:t>Question:</a:t>
            </a:r>
            <a:r>
              <a:rPr lang="en-US" sz="1200" kern="1200" baseline="0" dirty="0" smtClean="0">
                <a:solidFill>
                  <a:schemeClr val="tx1"/>
                </a:solidFill>
                <a:latin typeface="+mn-lt"/>
                <a:ea typeface="+mn-ea"/>
                <a:cs typeface="+mn-cs"/>
              </a:rPr>
              <a:t> segments in a page or pages in a segment?</a:t>
            </a:r>
          </a:p>
          <a:p>
            <a:r>
              <a:rPr lang="en-US" sz="1200" kern="1200" baseline="0" dirty="0" smtClean="0">
                <a:solidFill>
                  <a:schemeClr val="tx1"/>
                </a:solidFill>
                <a:latin typeface="+mn-lt"/>
                <a:ea typeface="+mn-ea"/>
                <a:cs typeface="+mn-cs"/>
              </a:rPr>
              <a:t>Both paging and segmentation have their strengths. Paging, which is transparent</a:t>
            </a:r>
          </a:p>
          <a:p>
            <a:r>
              <a:rPr lang="en-US" sz="1200" kern="1200" baseline="0" dirty="0" smtClean="0">
                <a:solidFill>
                  <a:schemeClr val="tx1"/>
                </a:solidFill>
                <a:latin typeface="+mn-lt"/>
                <a:ea typeface="+mn-ea"/>
                <a:cs typeface="+mn-cs"/>
              </a:rPr>
              <a:t>to the programmer, eliminates external fragmentation and thus provides efficient</a:t>
            </a:r>
          </a:p>
          <a:p>
            <a:r>
              <a:rPr lang="en-US" sz="1200" kern="1200" baseline="0" dirty="0" smtClean="0">
                <a:solidFill>
                  <a:schemeClr val="tx1"/>
                </a:solidFill>
                <a:latin typeface="+mn-lt"/>
                <a:ea typeface="+mn-ea"/>
                <a:cs typeface="+mn-cs"/>
              </a:rPr>
              <a:t>use of main memory. In addition, because the pieces that are moved in and out of</a:t>
            </a:r>
          </a:p>
          <a:p>
            <a:r>
              <a:rPr lang="en-US" sz="1200" kern="1200" baseline="0" dirty="0" smtClean="0">
                <a:solidFill>
                  <a:schemeClr val="tx1"/>
                </a:solidFill>
                <a:latin typeface="+mn-lt"/>
                <a:ea typeface="+mn-ea"/>
                <a:cs typeface="+mn-cs"/>
              </a:rPr>
              <a:t>main memory are of fixed, equal size, it is possible to develop sophisticated memory</a:t>
            </a:r>
          </a:p>
          <a:p>
            <a:r>
              <a:rPr lang="en-US" sz="1200" kern="1200" baseline="0" dirty="0" smtClean="0">
                <a:solidFill>
                  <a:schemeClr val="tx1"/>
                </a:solidFill>
                <a:latin typeface="+mn-lt"/>
                <a:ea typeface="+mn-ea"/>
                <a:cs typeface="+mn-cs"/>
              </a:rPr>
              <a:t>management algorithms that exploit the behavior of programs, as we shall see.</a:t>
            </a:r>
          </a:p>
          <a:p>
            <a:r>
              <a:rPr lang="en-US" sz="1200" kern="1200" baseline="0" dirty="0" smtClean="0">
                <a:solidFill>
                  <a:schemeClr val="tx1"/>
                </a:solidFill>
                <a:latin typeface="+mn-lt"/>
                <a:ea typeface="+mn-ea"/>
                <a:cs typeface="+mn-cs"/>
              </a:rPr>
              <a:t>Segmentation, which is visible to the programmer, has the strengths listed earlier,</a:t>
            </a:r>
          </a:p>
          <a:p>
            <a:r>
              <a:rPr lang="en-US" sz="1200" kern="1200" baseline="0" dirty="0" smtClean="0">
                <a:solidFill>
                  <a:schemeClr val="tx1"/>
                </a:solidFill>
                <a:latin typeface="+mn-lt"/>
                <a:ea typeface="+mn-ea"/>
                <a:cs typeface="+mn-cs"/>
              </a:rPr>
              <a:t>including the ability to handle growing data structures, modularity, and support</a:t>
            </a:r>
          </a:p>
          <a:p>
            <a:r>
              <a:rPr lang="en-US" sz="1200" kern="1200" baseline="0" dirty="0" smtClean="0">
                <a:solidFill>
                  <a:schemeClr val="tx1"/>
                </a:solidFill>
                <a:latin typeface="+mn-lt"/>
                <a:ea typeface="+mn-ea"/>
                <a:cs typeface="+mn-cs"/>
              </a:rPr>
              <a:t>for sharing and protection. To combine the advantages of both, some systems are</a:t>
            </a:r>
          </a:p>
          <a:p>
            <a:r>
              <a:rPr lang="en-US" sz="1200" kern="1200" baseline="0" dirty="0" smtClean="0">
                <a:solidFill>
                  <a:schemeClr val="tx1"/>
                </a:solidFill>
                <a:latin typeface="+mn-lt"/>
                <a:ea typeface="+mn-ea"/>
                <a:cs typeface="+mn-cs"/>
              </a:rPr>
              <a:t>equipped with processor hardware and operating system software to provide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combined paging/segmentation system, a user’s address space is broken</a:t>
            </a:r>
          </a:p>
          <a:p>
            <a:r>
              <a:rPr lang="en-US" sz="1200" kern="1200" baseline="0" dirty="0" smtClean="0">
                <a:solidFill>
                  <a:schemeClr val="tx1"/>
                </a:solidFill>
                <a:latin typeface="+mn-lt"/>
                <a:ea typeface="+mn-ea"/>
                <a:cs typeface="+mn-cs"/>
              </a:rPr>
              <a:t>up into a number of segments, at the discretion of the programmer. Each segment</a:t>
            </a:r>
          </a:p>
          <a:p>
            <a:r>
              <a:rPr lang="en-US" sz="1200" kern="1200" baseline="0" dirty="0" smtClean="0">
                <a:solidFill>
                  <a:schemeClr val="tx1"/>
                </a:solidFill>
                <a:latin typeface="+mn-lt"/>
                <a:ea typeface="+mn-ea"/>
                <a:cs typeface="+mn-cs"/>
              </a:rPr>
              <a:t>is, in turn, broken up into a number of fixed-size pages, which are equal in length to</a:t>
            </a:r>
          </a:p>
          <a:p>
            <a:r>
              <a:rPr lang="en-US" sz="1200" kern="1200" baseline="0" dirty="0" smtClean="0">
                <a:solidFill>
                  <a:schemeClr val="tx1"/>
                </a:solidFill>
                <a:latin typeface="+mn-lt"/>
                <a:ea typeface="+mn-ea"/>
                <a:cs typeface="+mn-cs"/>
              </a:rPr>
              <a:t>a main memory frame. If a segment has length less than that of a page, the segment</a:t>
            </a:r>
          </a:p>
          <a:p>
            <a:r>
              <a:rPr lang="en-US" sz="1200" kern="1200" baseline="0" dirty="0" smtClean="0">
                <a:solidFill>
                  <a:schemeClr val="tx1"/>
                </a:solidFill>
                <a:latin typeface="+mn-lt"/>
                <a:ea typeface="+mn-ea"/>
                <a:cs typeface="+mn-cs"/>
              </a:rPr>
              <a:t>occupies just one page. From the programmer’s point of view, a logical address still</a:t>
            </a:r>
          </a:p>
          <a:p>
            <a:r>
              <a:rPr lang="en-US" sz="1200" kern="1200" baseline="0" dirty="0" smtClean="0">
                <a:solidFill>
                  <a:schemeClr val="tx1"/>
                </a:solidFill>
                <a:latin typeface="+mn-lt"/>
                <a:ea typeface="+mn-ea"/>
                <a:cs typeface="+mn-cs"/>
              </a:rPr>
              <a:t>consists of a segment number and a segment offset. From the system’s point of view,</a:t>
            </a:r>
          </a:p>
          <a:p>
            <a:r>
              <a:rPr lang="en-US" sz="1200" kern="1200" baseline="0" dirty="0" smtClean="0">
                <a:solidFill>
                  <a:schemeClr val="tx1"/>
                </a:solidFill>
                <a:latin typeface="+mn-lt"/>
                <a:ea typeface="+mn-ea"/>
                <a:cs typeface="+mn-cs"/>
              </a:rPr>
              <a:t>the segment offset is viewed as a page number and page offset for a page within the</a:t>
            </a:r>
          </a:p>
          <a:p>
            <a:r>
              <a:rPr lang="en-US" sz="1200" kern="1200" baseline="0" dirty="0" smtClean="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85884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en-US" dirty="0" smtClean="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a:t>
            </a:fld>
            <a:endParaRPr lang="en-US"/>
          </a:p>
        </p:txBody>
      </p:sp>
    </p:spTree>
    <p:extLst>
      <p:ext uri="{BB962C8B-B14F-4D97-AF65-F5344CB8AC3E}">
        <p14:creationId xmlns:p14="http://schemas.microsoft.com/office/powerpoint/2010/main" val="679945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ＭＳ Ｐゴシック" charset="0"/>
                <a:cs typeface="ＭＳ Ｐゴシック" charset="0"/>
              </a:rPr>
              <a:t>This figure suggests a structure to support combined paging/segmentation</a:t>
            </a:r>
          </a:p>
          <a:p>
            <a:r>
              <a:rPr lang="en-US" sz="1200" kern="1200" baseline="0" dirty="0" smtClean="0">
                <a:solidFill>
                  <a:schemeClr val="tx1"/>
                </a:solidFill>
                <a:latin typeface="+mn-lt"/>
                <a:ea typeface="ＭＳ Ｐゴシック" charset="0"/>
                <a:cs typeface="ＭＳ Ｐゴシック" charset="0"/>
              </a:rPr>
              <a:t>(note similarity to Figure 8.4 ). Associated with each process is a segment table and</a:t>
            </a:r>
          </a:p>
          <a:p>
            <a:r>
              <a:rPr lang="en-US" sz="1200" kern="1200" baseline="0" dirty="0" smtClean="0">
                <a:solidFill>
                  <a:schemeClr val="tx1"/>
                </a:solidFill>
                <a:latin typeface="+mn-lt"/>
                <a:ea typeface="ＭＳ Ｐゴシック" charset="0"/>
                <a:cs typeface="ＭＳ Ｐゴシック" charset="0"/>
              </a:rPr>
              <a:t>a number of page tables, one per process segment. When a particular process is</a:t>
            </a:r>
          </a:p>
          <a:p>
            <a:r>
              <a:rPr lang="en-US" sz="1200" kern="1200" baseline="0" dirty="0" smtClean="0">
                <a:solidFill>
                  <a:schemeClr val="tx1"/>
                </a:solidFill>
                <a:latin typeface="+mn-lt"/>
                <a:ea typeface="ＭＳ Ｐゴシック" charset="0"/>
                <a:cs typeface="ＭＳ Ｐゴシック" charset="0"/>
              </a:rPr>
              <a:t>running, a register holds the starting address of the segment table for that process.</a:t>
            </a:r>
          </a:p>
          <a:p>
            <a:r>
              <a:rPr lang="en-US" sz="1200" kern="1200" baseline="0" dirty="0" smtClean="0">
                <a:solidFill>
                  <a:schemeClr val="tx1"/>
                </a:solidFill>
                <a:latin typeface="+mn-lt"/>
                <a:ea typeface="ＭＳ Ｐゴシック" charset="0"/>
                <a:cs typeface="ＭＳ Ｐゴシック" charset="0"/>
              </a:rPr>
              <a:t>Presented with a virtual address, the processor uses the segment number portion to</a:t>
            </a:r>
          </a:p>
          <a:p>
            <a:r>
              <a:rPr lang="en-US" sz="1200" kern="1200" baseline="0" dirty="0" smtClean="0">
                <a:solidFill>
                  <a:schemeClr val="tx1"/>
                </a:solidFill>
                <a:latin typeface="+mn-lt"/>
                <a:ea typeface="ＭＳ Ｐゴシック" charset="0"/>
                <a:cs typeface="ＭＳ Ｐゴシック" charset="0"/>
              </a:rPr>
              <a:t>index into the process segment table to find the page table for that segment. Then</a:t>
            </a:r>
          </a:p>
          <a:p>
            <a:r>
              <a:rPr lang="en-US" sz="1200" kern="1200" baseline="0" dirty="0" smtClean="0">
                <a:solidFill>
                  <a:schemeClr val="tx1"/>
                </a:solidFill>
                <a:latin typeface="+mn-lt"/>
                <a:ea typeface="ＭＳ Ｐゴシック" charset="0"/>
                <a:cs typeface="ＭＳ Ｐゴシック" charset="0"/>
              </a:rPr>
              <a:t>the page number portion of the virtual address is used to index the page table and</a:t>
            </a:r>
          </a:p>
          <a:p>
            <a:r>
              <a:rPr lang="en-US" sz="1200" kern="1200" baseline="0" dirty="0" smtClean="0">
                <a:solidFill>
                  <a:schemeClr val="tx1"/>
                </a:solidFill>
                <a:latin typeface="+mn-lt"/>
                <a:ea typeface="ＭＳ Ｐゴシック" charset="0"/>
                <a:cs typeface="ＭＳ Ｐゴシック" charset="0"/>
              </a:rPr>
              <a:t>look up the corresponding frame number. This is combined with the offset portion</a:t>
            </a:r>
          </a:p>
          <a:p>
            <a:r>
              <a:rPr lang="en-US" sz="1200" kern="1200" baseline="0" dirty="0" smtClean="0">
                <a:solidFill>
                  <a:schemeClr val="tx1"/>
                </a:solidFill>
                <a:latin typeface="+mn-lt"/>
                <a:ea typeface="ＭＳ Ｐゴシック" charset="0"/>
                <a:cs typeface="ＭＳ Ｐゴシック" charset="0"/>
              </a:rPr>
              <a:t>of the virtual address to produce the desired real address.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33</a:t>
            </a:fld>
            <a:endParaRPr lang="en-US"/>
          </a:p>
        </p:txBody>
      </p:sp>
    </p:spTree>
    <p:extLst>
      <p:ext uri="{BB962C8B-B14F-4D97-AF65-F5344CB8AC3E}">
        <p14:creationId xmlns:p14="http://schemas.microsoft.com/office/powerpoint/2010/main" val="386810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ＭＳ Ｐゴシック" charset="0"/>
                <a:cs typeface="ＭＳ Ｐゴシック" charset="0"/>
              </a:rPr>
              <a:t>Figure c suggests the segment table entry and page table entry formats. As</a:t>
            </a:r>
          </a:p>
          <a:p>
            <a:r>
              <a:rPr lang="en-US" sz="1200" kern="1200" baseline="0" dirty="0" smtClean="0">
                <a:solidFill>
                  <a:schemeClr val="tx1"/>
                </a:solidFill>
                <a:latin typeface="+mn-lt"/>
                <a:ea typeface="ＭＳ Ｐゴシック" charset="0"/>
                <a:cs typeface="ＭＳ Ｐゴシック" charset="0"/>
              </a:rPr>
              <a:t>before, the segment table entry contains the length of the segment. It also contains</a:t>
            </a:r>
          </a:p>
          <a:p>
            <a:r>
              <a:rPr lang="en-US" sz="1200" kern="1200" baseline="0" dirty="0" smtClean="0">
                <a:solidFill>
                  <a:schemeClr val="tx1"/>
                </a:solidFill>
                <a:latin typeface="+mn-lt"/>
                <a:ea typeface="ＭＳ Ｐゴシック" charset="0"/>
                <a:cs typeface="ＭＳ Ｐゴシック" charset="0"/>
              </a:rPr>
              <a:t>a base field, which now refers to a page table. The present and modified bits are not</a:t>
            </a:r>
          </a:p>
          <a:p>
            <a:r>
              <a:rPr lang="en-US" sz="1200" kern="1200" baseline="0" dirty="0" smtClean="0">
                <a:solidFill>
                  <a:schemeClr val="tx1"/>
                </a:solidFill>
                <a:latin typeface="+mn-lt"/>
                <a:ea typeface="ＭＳ Ｐゴシック" charset="0"/>
                <a:cs typeface="ＭＳ Ｐゴシック" charset="0"/>
              </a:rPr>
              <a:t>needed because these matters are handled at the page level. Other control bits may</a:t>
            </a:r>
          </a:p>
          <a:p>
            <a:r>
              <a:rPr lang="en-US" sz="1200" kern="1200" baseline="0" dirty="0" smtClean="0">
                <a:solidFill>
                  <a:schemeClr val="tx1"/>
                </a:solidFill>
                <a:latin typeface="+mn-lt"/>
                <a:ea typeface="ＭＳ Ｐゴシック" charset="0"/>
                <a:cs typeface="ＭＳ Ｐゴシック" charset="0"/>
              </a:rPr>
              <a:t>be used, for purposes of sharing and protection. The page table entry is essentially</a:t>
            </a:r>
          </a:p>
          <a:p>
            <a:r>
              <a:rPr lang="en-US" sz="1200" kern="1200" baseline="0" dirty="0" smtClean="0">
                <a:solidFill>
                  <a:schemeClr val="tx1"/>
                </a:solidFill>
                <a:latin typeface="+mn-lt"/>
                <a:ea typeface="ＭＳ Ｐゴシック" charset="0"/>
                <a:cs typeface="ＭＳ Ｐゴシック" charset="0"/>
              </a:rPr>
              <a:t>the same as is used in a pure paging system. Each page number is mapped into a corresponding</a:t>
            </a:r>
          </a:p>
          <a:p>
            <a:r>
              <a:rPr lang="en-US" sz="1200" kern="1200" baseline="0" dirty="0" smtClean="0">
                <a:solidFill>
                  <a:schemeClr val="tx1"/>
                </a:solidFill>
                <a:latin typeface="+mn-lt"/>
                <a:ea typeface="ＭＳ Ｐゴシック" charset="0"/>
                <a:cs typeface="ＭＳ Ｐゴシック" charset="0"/>
              </a:rPr>
              <a:t>frame number if the page is present in main memory. The modified bit</a:t>
            </a:r>
          </a:p>
          <a:p>
            <a:r>
              <a:rPr lang="en-US" sz="1200" kern="1200" baseline="0" dirty="0" smtClean="0">
                <a:solidFill>
                  <a:schemeClr val="tx1"/>
                </a:solidFill>
                <a:latin typeface="+mn-lt"/>
                <a:ea typeface="ＭＳ Ｐゴシック" charset="0"/>
                <a:cs typeface="ＭＳ Ｐゴシック" charset="0"/>
              </a:rPr>
              <a:t>indicates whether this page needs to be written back out when the frame is allocated</a:t>
            </a:r>
          </a:p>
          <a:p>
            <a:r>
              <a:rPr lang="en-US" sz="1200" kern="1200" baseline="0" dirty="0" smtClean="0">
                <a:solidFill>
                  <a:schemeClr val="tx1"/>
                </a:solidFill>
                <a:latin typeface="+mn-lt"/>
                <a:ea typeface="ＭＳ Ｐゴシック" charset="0"/>
                <a:cs typeface="ＭＳ Ｐゴシック" charset="0"/>
              </a:rPr>
              <a:t>to another page. There may be other control bits dealing with protection or other</a:t>
            </a:r>
          </a:p>
          <a:p>
            <a:r>
              <a:rPr lang="en-US" sz="1200" kern="1200" baseline="0" dirty="0" smtClean="0">
                <a:solidFill>
                  <a:schemeClr val="tx1"/>
                </a:solidFill>
                <a:latin typeface="+mn-lt"/>
                <a:ea typeface="ＭＳ Ｐゴシック" charset="0"/>
                <a:cs typeface="ＭＳ Ｐゴシック" charset="0"/>
              </a:rPr>
              <a:t>aspects of memory management.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34</a:t>
            </a:fld>
            <a:endParaRPr lang="en-US"/>
          </a:p>
        </p:txBody>
      </p:sp>
    </p:spTree>
    <p:extLst>
      <p:ext uri="{BB962C8B-B14F-4D97-AF65-F5344CB8AC3E}">
        <p14:creationId xmlns:p14="http://schemas.microsoft.com/office/powerpoint/2010/main" val="2059110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fetch policy determines when a page should be brought into main memory. The</a:t>
            </a:r>
          </a:p>
          <a:p>
            <a:r>
              <a:rPr lang="en-US" sz="1200" kern="1200" baseline="0" dirty="0" smtClean="0">
                <a:solidFill>
                  <a:schemeClr val="tx1"/>
                </a:solidFill>
                <a:latin typeface="+mn-lt"/>
                <a:ea typeface="+mn-ea"/>
                <a:cs typeface="+mn-cs"/>
              </a:rPr>
              <a:t>two common alternatives are demand paging and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782154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Many page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t>
            </a:r>
            <a:r>
              <a:rPr lang="en-US" sz="1200" b="1" kern="1200" baseline="0" dirty="0" smtClean="0">
                <a:solidFill>
                  <a:schemeClr val="tx1"/>
                </a:solidFill>
                <a:latin typeface="+mn-lt"/>
                <a:ea typeface="+mn-ea"/>
                <a:cs typeface="+mn-cs"/>
              </a:rPr>
              <a:t>demand paging ,</a:t>
            </a:r>
          </a:p>
          <a:p>
            <a:r>
              <a:rPr lang="en-US" sz="1200" kern="1200" baseline="0" dirty="0" smtClean="0">
                <a:solidFill>
                  <a:schemeClr val="tx1"/>
                </a:solidFill>
                <a:latin typeface="+mn-lt"/>
                <a:ea typeface="+mn-ea"/>
                <a:cs typeface="+mn-cs"/>
              </a:rPr>
              <a:t>a page is brought into main memory only when a reference is made to a location on</a:t>
            </a:r>
          </a:p>
          <a:p>
            <a:r>
              <a:rPr lang="en-US" sz="1200" kern="1200" baseline="0" dirty="0" smtClean="0">
                <a:solidFill>
                  <a:schemeClr val="tx1"/>
                </a:solidFill>
                <a:latin typeface="+mn-lt"/>
                <a:ea typeface="+mn-ea"/>
                <a:cs typeface="+mn-cs"/>
              </a:rPr>
              <a:t>that page. If the other elements of memory management policy are good, the following</a:t>
            </a:r>
          </a:p>
          <a:p>
            <a:r>
              <a:rPr lang="en-US" sz="1200" kern="1200" baseline="0" dirty="0" smtClean="0">
                <a:solidFill>
                  <a:schemeClr val="tx1"/>
                </a:solidFill>
                <a:latin typeface="+mn-lt"/>
                <a:ea typeface="+mn-ea"/>
                <a:cs typeface="+mn-cs"/>
              </a:rPr>
              <a:t>should happen. When a process is first started, there will be a flurry of page</a:t>
            </a:r>
          </a:p>
          <a:p>
            <a:r>
              <a:rPr lang="en-US" sz="1200" kern="1200" baseline="0" dirty="0" smtClean="0">
                <a:solidFill>
                  <a:schemeClr val="tx1"/>
                </a:solidFill>
                <a:latin typeface="+mn-lt"/>
                <a:ea typeface="+mn-ea"/>
                <a:cs typeface="+mn-cs"/>
              </a:rPr>
              <a:t>faults. As more and more pages are brought in, the principle of locality suggests that</a:t>
            </a:r>
          </a:p>
          <a:p>
            <a:r>
              <a:rPr lang="en-US" sz="1200" kern="1200" baseline="0" dirty="0" smtClean="0">
                <a:solidFill>
                  <a:schemeClr val="tx1"/>
                </a:solidFill>
                <a:latin typeface="+mn-lt"/>
                <a:ea typeface="+mn-ea"/>
                <a:cs typeface="+mn-cs"/>
              </a:rPr>
              <a:t>most future references will be to pages that have recently been brought in. Thus,</a:t>
            </a:r>
          </a:p>
          <a:p>
            <a:r>
              <a:rPr lang="en-US" sz="1200" kern="1200" baseline="0" dirty="0" smtClean="0">
                <a:solidFill>
                  <a:schemeClr val="tx1"/>
                </a:solidFill>
                <a:latin typeface="+mn-lt"/>
                <a:ea typeface="+mn-ea"/>
                <a:cs typeface="+mn-cs"/>
              </a:rPr>
              <a:t>after a time, matters should settle down and the number of page faults should drop</a:t>
            </a:r>
          </a:p>
          <a:p>
            <a:r>
              <a:rPr lang="en-US" sz="1200" kern="1200" baseline="0" dirty="0" smtClean="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1855257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pages other than the one demanded by a page fault are</a:t>
            </a:r>
          </a:p>
          <a:p>
            <a:r>
              <a:rPr lang="en-US" sz="1200" kern="1200" baseline="0" dirty="0" smtClean="0">
                <a:solidFill>
                  <a:schemeClr val="tx1"/>
                </a:solidFill>
                <a:latin typeface="+mn-lt"/>
                <a:ea typeface="+mn-ea"/>
                <a:cs typeface="+mn-cs"/>
              </a:rPr>
              <a:t>brought in.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exploits the characteristics of most secondary memory</a:t>
            </a:r>
          </a:p>
          <a:p>
            <a:r>
              <a:rPr lang="en-US" sz="1200" kern="1200" baseline="0" dirty="0" smtClean="0">
                <a:solidFill>
                  <a:schemeClr val="tx1"/>
                </a:solidFill>
                <a:latin typeface="+mn-lt"/>
                <a:ea typeface="+mn-ea"/>
                <a:cs typeface="+mn-cs"/>
              </a:rPr>
              <a:t>devices, such as disks, which have seek times and rotational latency. If the pages of</a:t>
            </a:r>
          </a:p>
          <a:p>
            <a:r>
              <a:rPr lang="en-US" sz="1200" kern="1200" baseline="0" dirty="0" smtClean="0">
                <a:solidFill>
                  <a:schemeClr val="tx1"/>
                </a:solidFill>
                <a:latin typeface="+mn-lt"/>
                <a:ea typeface="+mn-ea"/>
                <a:cs typeface="+mn-cs"/>
              </a:rPr>
              <a:t>a process are stored contiguously in secondary memory, then it is more efficient to</a:t>
            </a:r>
          </a:p>
          <a:p>
            <a:r>
              <a:rPr lang="en-US" sz="1200" kern="1200" baseline="0" dirty="0" smtClean="0">
                <a:solidFill>
                  <a:schemeClr val="tx1"/>
                </a:solidFill>
                <a:latin typeface="+mn-lt"/>
                <a:ea typeface="+mn-ea"/>
                <a:cs typeface="+mn-cs"/>
              </a:rPr>
              <a:t>bring in a number of contiguous pages at one time rather than bringing them in one</a:t>
            </a:r>
          </a:p>
          <a:p>
            <a:r>
              <a:rPr lang="en-US" sz="1200" kern="1200" baseline="0" dirty="0" smtClean="0">
                <a:solidFill>
                  <a:schemeClr val="tx1"/>
                </a:solidFill>
                <a:latin typeface="+mn-lt"/>
                <a:ea typeface="+mn-ea"/>
                <a:cs typeface="+mn-cs"/>
              </a:rPr>
              <a:t>at a time over an extended period. Of course, this policy is ineffective if most of the</a:t>
            </a:r>
          </a:p>
          <a:p>
            <a:r>
              <a:rPr lang="en-US" sz="1200" kern="1200" baseline="0" dirty="0" smtClean="0">
                <a:solidFill>
                  <a:schemeClr val="tx1"/>
                </a:solidFill>
                <a:latin typeface="+mn-lt"/>
                <a:ea typeface="+mn-ea"/>
                <a:cs typeface="+mn-cs"/>
              </a:rPr>
              <a:t>extra pages that are brought in are not referenced.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policy could be employed either when a process first starts up,</a:t>
            </a:r>
          </a:p>
          <a:p>
            <a:r>
              <a:rPr lang="en-US" sz="1200" kern="1200" baseline="0" dirty="0" smtClean="0">
                <a:solidFill>
                  <a:schemeClr val="tx1"/>
                </a:solidFill>
                <a:latin typeface="+mn-lt"/>
                <a:ea typeface="+mn-ea"/>
                <a:cs typeface="+mn-cs"/>
              </a:rPr>
              <a:t>in which case the programmer would somehow have to designate desired pages, or</a:t>
            </a:r>
          </a:p>
          <a:p>
            <a:r>
              <a:rPr lang="en-US" sz="1200" kern="1200" baseline="0" dirty="0" smtClean="0">
                <a:solidFill>
                  <a:schemeClr val="tx1"/>
                </a:solidFill>
                <a:latin typeface="+mn-lt"/>
                <a:ea typeface="+mn-ea"/>
                <a:cs typeface="+mn-cs"/>
              </a:rPr>
              <a:t>every time a page fault occurs. This latter course would seem preferable because</a:t>
            </a:r>
          </a:p>
          <a:p>
            <a:r>
              <a:rPr lang="en-US" sz="1200" kern="1200" baseline="0" dirty="0" smtClean="0">
                <a:solidFill>
                  <a:schemeClr val="tx1"/>
                </a:solidFill>
                <a:latin typeface="+mn-lt"/>
                <a:ea typeface="+mn-ea"/>
                <a:cs typeface="+mn-cs"/>
              </a:rPr>
              <a:t>it is invisible to the programmer. However, the utility of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has not been</a:t>
            </a:r>
          </a:p>
          <a:p>
            <a:r>
              <a:rPr lang="en-US" sz="1200" kern="1200" baseline="0" dirty="0" smtClean="0">
                <a:solidFill>
                  <a:schemeClr val="tx1"/>
                </a:solidFill>
                <a:latin typeface="+mn-lt"/>
                <a:ea typeface="+mn-ea"/>
                <a:cs typeface="+mn-cs"/>
              </a:rPr>
              <a:t>established [MAEK87].</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should not be confused with swapping. When a process is swapped</a:t>
            </a:r>
          </a:p>
          <a:p>
            <a:r>
              <a:rPr lang="en-US" sz="1200" kern="1200" baseline="0" dirty="0" smtClean="0">
                <a:solidFill>
                  <a:schemeClr val="tx1"/>
                </a:solidFill>
                <a:latin typeface="+mn-lt"/>
                <a:ea typeface="+mn-ea"/>
                <a:cs typeface="+mn-cs"/>
              </a:rPr>
              <a:t>out of memory and put in a suspended state, all of its resident pages are moved out.</a:t>
            </a:r>
          </a:p>
          <a:p>
            <a:r>
              <a:rPr lang="en-US" sz="1200" kern="1200" baseline="0" dirty="0" smtClean="0">
                <a:solidFill>
                  <a:schemeClr val="tx1"/>
                </a:solidFill>
                <a:latin typeface="+mn-lt"/>
                <a:ea typeface="+mn-ea"/>
                <a:cs typeface="+mn-cs"/>
              </a:rPr>
              <a:t>When the process is resumed, all of the pages that were previously in main memory</a:t>
            </a:r>
          </a:p>
          <a:p>
            <a:r>
              <a:rPr lang="en-US" sz="1200" kern="1200" baseline="0" dirty="0" smtClean="0">
                <a:solidFill>
                  <a:schemeClr val="tx1"/>
                </a:solidFill>
                <a:latin typeface="+mn-lt"/>
                <a:ea typeface="+mn-ea"/>
                <a:cs typeface="+mn-cs"/>
              </a:rPr>
              <a:t>are returned to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2019318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placement policy determines where in real memory a process piece is to reside.</a:t>
            </a:r>
          </a:p>
          <a:p>
            <a:r>
              <a:rPr lang="en-US" sz="1200" kern="1200" baseline="0" dirty="0" smtClean="0">
                <a:solidFill>
                  <a:schemeClr val="tx1"/>
                </a:solidFill>
                <a:latin typeface="+mn-lt"/>
                <a:ea typeface="+mn-ea"/>
                <a:cs typeface="+mn-cs"/>
              </a:rPr>
              <a:t>In a pure segmentation system, the placement policy is an important design issue;</a:t>
            </a:r>
          </a:p>
          <a:p>
            <a:r>
              <a:rPr lang="en-US" sz="1200" kern="1200" baseline="0" dirty="0" smtClean="0">
                <a:solidFill>
                  <a:schemeClr val="tx1"/>
                </a:solidFill>
                <a:latin typeface="+mn-lt"/>
                <a:ea typeface="+mn-ea"/>
                <a:cs typeface="+mn-cs"/>
              </a:rPr>
              <a:t>policies such as best-fit, first-fit, and so on, which were discussed in Chapter 7 , are</a:t>
            </a:r>
          </a:p>
          <a:p>
            <a:r>
              <a:rPr lang="en-US" sz="1200" kern="1200" baseline="0" dirty="0" smtClean="0">
                <a:solidFill>
                  <a:schemeClr val="tx1"/>
                </a:solidFill>
                <a:latin typeface="+mn-lt"/>
                <a:ea typeface="+mn-ea"/>
                <a:cs typeface="+mn-cs"/>
              </a:rPr>
              <a:t>possible alternatives. However, for a system that uses either pure paging or paging</a:t>
            </a:r>
          </a:p>
          <a:p>
            <a:r>
              <a:rPr lang="en-US" sz="1200" kern="1200" baseline="0" dirty="0" smtClean="0">
                <a:solidFill>
                  <a:schemeClr val="tx1"/>
                </a:solidFill>
                <a:latin typeface="+mn-lt"/>
                <a:ea typeface="+mn-ea"/>
                <a:cs typeface="+mn-cs"/>
              </a:rPr>
              <a:t>combined with segmentation, placement is usually irrelevant because the address</a:t>
            </a:r>
          </a:p>
          <a:p>
            <a:r>
              <a:rPr lang="en-US" sz="1200" kern="1200" baseline="0" dirty="0" smtClean="0">
                <a:solidFill>
                  <a:schemeClr val="tx1"/>
                </a:solidFill>
                <a:latin typeface="+mn-lt"/>
                <a:ea typeface="+mn-ea"/>
                <a:cs typeface="+mn-cs"/>
              </a:rPr>
              <a:t>translation hardware and the main memory access hardware can perform their</a:t>
            </a:r>
          </a:p>
          <a:p>
            <a:r>
              <a:rPr lang="en-US" sz="1200" kern="1200" baseline="0" dirty="0" smtClean="0">
                <a:solidFill>
                  <a:schemeClr val="tx1"/>
                </a:solidFill>
                <a:latin typeface="+mn-lt"/>
                <a:ea typeface="+mn-ea"/>
                <a:cs typeface="+mn-cs"/>
              </a:rPr>
              <a:t>functions for any page-frame combination with equal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one area in which placement does become a concern, and this is a</a:t>
            </a:r>
          </a:p>
          <a:p>
            <a:r>
              <a:rPr lang="en-US" sz="1200" kern="1200" baseline="0" dirty="0" smtClean="0">
                <a:solidFill>
                  <a:schemeClr val="tx1"/>
                </a:solidFill>
                <a:latin typeface="+mn-lt"/>
                <a:ea typeface="+mn-ea"/>
                <a:cs typeface="+mn-cs"/>
              </a:rPr>
              <a:t>subject of research and development. On a so-called </a:t>
            </a:r>
            <a:r>
              <a:rPr lang="en-US" sz="1200" kern="1200" baseline="0" dirty="0" err="1" smtClean="0">
                <a:solidFill>
                  <a:schemeClr val="tx1"/>
                </a:solidFill>
                <a:latin typeface="+mn-lt"/>
                <a:ea typeface="+mn-ea"/>
                <a:cs typeface="+mn-cs"/>
              </a:rPr>
              <a:t>nonuniform</a:t>
            </a:r>
            <a:r>
              <a:rPr lang="en-US" sz="1200" kern="1200" baseline="0" dirty="0" smtClean="0">
                <a:solidFill>
                  <a:schemeClr val="tx1"/>
                </a:solidFill>
                <a:latin typeface="+mn-lt"/>
                <a:ea typeface="+mn-ea"/>
                <a:cs typeface="+mn-cs"/>
              </a:rPr>
              <a:t> memory access</a:t>
            </a:r>
          </a:p>
          <a:p>
            <a:r>
              <a:rPr lang="en-US" sz="1200" kern="1200" baseline="0" dirty="0" smtClean="0">
                <a:solidFill>
                  <a:schemeClr val="tx1"/>
                </a:solidFill>
                <a:latin typeface="+mn-lt"/>
                <a:ea typeface="+mn-ea"/>
                <a:cs typeface="+mn-cs"/>
              </a:rPr>
              <a:t>(NUMA) multiprocessor, the distributed, shared memory of the machine can be</a:t>
            </a:r>
          </a:p>
          <a:p>
            <a:r>
              <a:rPr lang="en-US" sz="1200" kern="1200" baseline="0" dirty="0" smtClean="0">
                <a:solidFill>
                  <a:schemeClr val="tx1"/>
                </a:solidFill>
                <a:latin typeface="+mn-lt"/>
                <a:ea typeface="+mn-ea"/>
                <a:cs typeface="+mn-cs"/>
              </a:rPr>
              <a:t>referenced by any processor on the machine, but the time for accessing a particular</a:t>
            </a:r>
          </a:p>
          <a:p>
            <a:r>
              <a:rPr lang="en-US" sz="1200" kern="1200" baseline="0" dirty="0" smtClean="0">
                <a:solidFill>
                  <a:schemeClr val="tx1"/>
                </a:solidFill>
                <a:latin typeface="+mn-lt"/>
                <a:ea typeface="+mn-ea"/>
                <a:cs typeface="+mn-cs"/>
              </a:rPr>
              <a:t>physical location varies with the distance between the processor and the memory</a:t>
            </a:r>
          </a:p>
          <a:p>
            <a:r>
              <a:rPr lang="en-US" sz="1200" kern="1200" baseline="0" dirty="0" smtClean="0">
                <a:solidFill>
                  <a:schemeClr val="tx1"/>
                </a:solidFill>
                <a:latin typeface="+mn-lt"/>
                <a:ea typeface="+mn-ea"/>
                <a:cs typeface="+mn-cs"/>
              </a:rPr>
              <a:t>module. Thus, performance depends heavily on the extent to which data reside</a:t>
            </a:r>
          </a:p>
          <a:p>
            <a:r>
              <a:rPr lang="en-US" sz="1200" kern="1200" baseline="0" dirty="0" smtClean="0">
                <a:solidFill>
                  <a:schemeClr val="tx1"/>
                </a:solidFill>
                <a:latin typeface="+mn-lt"/>
                <a:ea typeface="+mn-ea"/>
                <a:cs typeface="+mn-cs"/>
              </a:rPr>
              <a:t>close to the processors that use them [LARO92, BOLO89, COX89]. For NUMA</a:t>
            </a:r>
          </a:p>
          <a:p>
            <a:r>
              <a:rPr lang="en-US" sz="1200" kern="1200" baseline="0" dirty="0" smtClean="0">
                <a:solidFill>
                  <a:schemeClr val="tx1"/>
                </a:solidFill>
                <a:latin typeface="+mn-lt"/>
                <a:ea typeface="+mn-ea"/>
                <a:cs typeface="+mn-cs"/>
              </a:rPr>
              <a:t>systems, an automatic placement strategy is desirable to assign pages to the memory</a:t>
            </a:r>
          </a:p>
          <a:p>
            <a:r>
              <a:rPr lang="en-US" sz="1200" kern="1200" baseline="0" dirty="0" smtClean="0">
                <a:solidFill>
                  <a:schemeClr val="tx1"/>
                </a:solidFill>
                <a:latin typeface="+mn-lt"/>
                <a:ea typeface="+mn-ea"/>
                <a:cs typeface="+mn-cs"/>
              </a:rPr>
              <a:t>module that provides the best performance.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extLst>
      <p:ext uri="{BB962C8B-B14F-4D97-AF65-F5344CB8AC3E}">
        <p14:creationId xmlns:p14="http://schemas.microsoft.com/office/powerpoint/2010/main" val="324658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In most operating system texts, the treatment of memory management includes a</a:t>
            </a:r>
          </a:p>
          <a:p>
            <a:r>
              <a:rPr lang="en-US" sz="1200" kern="1200" baseline="0" dirty="0" smtClean="0">
                <a:solidFill>
                  <a:schemeClr val="tx1"/>
                </a:solidFill>
                <a:latin typeface="+mn-lt"/>
                <a:ea typeface="+mn-ea"/>
                <a:cs typeface="+mn-cs"/>
              </a:rPr>
              <a:t>section entitled “replacement policy,” which deals with the selection of a page in</a:t>
            </a:r>
          </a:p>
          <a:p>
            <a:r>
              <a:rPr lang="en-US" sz="1200" kern="1200" baseline="0" dirty="0" smtClean="0">
                <a:solidFill>
                  <a:schemeClr val="tx1"/>
                </a:solidFill>
                <a:latin typeface="+mn-lt"/>
                <a:ea typeface="+mn-ea"/>
                <a:cs typeface="+mn-cs"/>
              </a:rPr>
              <a:t>main memory to be replaced when a new page must be brought in. This topic is</a:t>
            </a:r>
          </a:p>
          <a:p>
            <a:r>
              <a:rPr lang="en-US" sz="1200" kern="1200" baseline="0" dirty="0" smtClean="0">
                <a:solidFill>
                  <a:schemeClr val="tx1"/>
                </a:solidFill>
                <a:latin typeface="+mn-lt"/>
                <a:ea typeface="+mn-ea"/>
                <a:cs typeface="+mn-cs"/>
              </a:rPr>
              <a:t>sometimes difficult to explain because several interrelated concepts are involved: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many page frames are to be allocated to each active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the set of pages to be considered for replacement should be limited</a:t>
            </a:r>
          </a:p>
          <a:p>
            <a:r>
              <a:rPr lang="en-US" sz="1200" kern="1200" baseline="0" dirty="0" smtClean="0">
                <a:solidFill>
                  <a:schemeClr val="tx1"/>
                </a:solidFill>
                <a:latin typeface="+mn-lt"/>
                <a:ea typeface="+mn-ea"/>
                <a:cs typeface="+mn-cs"/>
              </a:rPr>
              <a:t>to those of the process that caused the page fault or encompass all the page</a:t>
            </a:r>
          </a:p>
          <a:p>
            <a:r>
              <a:rPr lang="en-US" sz="1200" kern="1200" baseline="0" dirty="0" smtClean="0">
                <a:solidFill>
                  <a:schemeClr val="tx1"/>
                </a:solidFill>
                <a:latin typeface="+mn-lt"/>
                <a:ea typeface="+mn-ea"/>
                <a:cs typeface="+mn-cs"/>
              </a:rPr>
              <a:t>frames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Among the set of pages considered, which particular page should be selected</a:t>
            </a:r>
          </a:p>
          <a:p>
            <a:r>
              <a:rPr lang="en-US" sz="1200" kern="1200" baseline="0" dirty="0" smtClean="0">
                <a:solidFill>
                  <a:schemeClr val="tx1"/>
                </a:solidFill>
                <a:latin typeface="+mn-lt"/>
                <a:ea typeface="+mn-ea"/>
                <a:cs typeface="+mn-cs"/>
              </a:rPr>
              <a:t>for replacement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shall refer to the first two concepts as </a:t>
            </a:r>
            <a:r>
              <a:rPr lang="en-US" sz="1200" i="1" kern="1200" baseline="0" dirty="0" smtClean="0">
                <a:solidFill>
                  <a:schemeClr val="tx1"/>
                </a:solidFill>
                <a:latin typeface="+mn-lt"/>
                <a:ea typeface="+mn-ea"/>
                <a:cs typeface="+mn-cs"/>
              </a:rPr>
              <a:t>resident set management , which is dealt</a:t>
            </a:r>
          </a:p>
          <a:p>
            <a:r>
              <a:rPr lang="en-US" sz="1200" kern="1200" baseline="0" dirty="0" smtClean="0">
                <a:solidFill>
                  <a:schemeClr val="tx1"/>
                </a:solidFill>
                <a:latin typeface="+mn-lt"/>
                <a:ea typeface="+mn-ea"/>
                <a:cs typeface="+mn-cs"/>
              </a:rPr>
              <a:t>with in the next subsection, and reserve the term </a:t>
            </a:r>
            <a:r>
              <a:rPr lang="en-US" sz="1200" i="1" kern="1200" baseline="0" dirty="0" smtClean="0">
                <a:solidFill>
                  <a:schemeClr val="tx1"/>
                </a:solidFill>
                <a:latin typeface="+mn-lt"/>
                <a:ea typeface="+mn-ea"/>
                <a:cs typeface="+mn-cs"/>
              </a:rPr>
              <a:t>replacement policy for the third</a:t>
            </a:r>
          </a:p>
          <a:p>
            <a:r>
              <a:rPr lang="en-US" sz="1200" kern="1200" baseline="0" dirty="0" smtClean="0">
                <a:solidFill>
                  <a:schemeClr val="tx1"/>
                </a:solidFill>
                <a:latin typeface="+mn-lt"/>
                <a:ea typeface="+mn-ea"/>
                <a:cs typeface="+mn-cs"/>
              </a:rPr>
              <a:t>concept, which is discussed in this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area of replacement policy is probably the most studied of any area of</a:t>
            </a:r>
          </a:p>
          <a:p>
            <a:r>
              <a:rPr lang="en-US" sz="1200" kern="1200" baseline="0" dirty="0" smtClean="0">
                <a:solidFill>
                  <a:schemeClr val="tx1"/>
                </a:solidFill>
                <a:latin typeface="+mn-lt"/>
                <a:ea typeface="+mn-ea"/>
                <a:cs typeface="+mn-cs"/>
              </a:rPr>
              <a:t>memory management. When all of the frames in main memory are occupied and</a:t>
            </a:r>
          </a:p>
          <a:p>
            <a:r>
              <a:rPr lang="en-US" sz="1200" kern="1200" baseline="0" dirty="0" smtClean="0">
                <a:solidFill>
                  <a:schemeClr val="tx1"/>
                </a:solidFill>
                <a:latin typeface="+mn-lt"/>
                <a:ea typeface="+mn-ea"/>
                <a:cs typeface="+mn-cs"/>
              </a:rPr>
              <a:t>it is necessary to bring in a new page to satisfy a page fault, the replacement policy</a:t>
            </a:r>
          </a:p>
          <a:p>
            <a:r>
              <a:rPr lang="en-US" sz="1200" kern="1200" baseline="0" dirty="0" smtClean="0">
                <a:solidFill>
                  <a:schemeClr val="tx1"/>
                </a:solidFill>
                <a:latin typeface="+mn-lt"/>
                <a:ea typeface="+mn-ea"/>
                <a:cs typeface="+mn-cs"/>
              </a:rPr>
              <a:t>determines which page currently in memory is to be replaced. All of the policies</a:t>
            </a:r>
          </a:p>
          <a:p>
            <a:r>
              <a:rPr lang="en-US" sz="1200" kern="1200" baseline="0" dirty="0" smtClean="0">
                <a:solidFill>
                  <a:schemeClr val="tx1"/>
                </a:solidFill>
                <a:latin typeface="+mn-lt"/>
                <a:ea typeface="+mn-ea"/>
                <a:cs typeface="+mn-cs"/>
              </a:rPr>
              <a:t>have as their objective that the page that is removed should be the page least likely</a:t>
            </a:r>
          </a:p>
          <a:p>
            <a:r>
              <a:rPr lang="en-US" sz="1200" kern="1200" baseline="0" dirty="0" smtClean="0">
                <a:solidFill>
                  <a:schemeClr val="tx1"/>
                </a:solidFill>
                <a:latin typeface="+mn-lt"/>
                <a:ea typeface="+mn-ea"/>
                <a:cs typeface="+mn-cs"/>
              </a:rPr>
              <a:t>to be referenced in the near future. Because of the principle of locality, there is</a:t>
            </a:r>
          </a:p>
          <a:p>
            <a:r>
              <a:rPr lang="en-US" sz="1200" kern="1200" baseline="0" dirty="0" smtClean="0">
                <a:solidFill>
                  <a:schemeClr val="tx1"/>
                </a:solidFill>
                <a:latin typeface="+mn-lt"/>
                <a:ea typeface="+mn-ea"/>
                <a:cs typeface="+mn-cs"/>
              </a:rPr>
              <a:t>often a high correlation between recent referencing history and near-future referencing</a:t>
            </a:r>
          </a:p>
          <a:p>
            <a:r>
              <a:rPr lang="en-US" sz="1200" kern="1200" baseline="0" dirty="0" smtClean="0">
                <a:solidFill>
                  <a:schemeClr val="tx1"/>
                </a:solidFill>
                <a:latin typeface="+mn-lt"/>
                <a:ea typeface="+mn-ea"/>
                <a:cs typeface="+mn-cs"/>
              </a:rPr>
              <a:t>patterns. Thus, most policies try to predict future behavior on the basis of</a:t>
            </a:r>
          </a:p>
          <a:p>
            <a:r>
              <a:rPr lang="en-US" sz="1200" kern="1200" baseline="0" dirty="0" smtClean="0">
                <a:solidFill>
                  <a:schemeClr val="tx1"/>
                </a:solidFill>
                <a:latin typeface="+mn-lt"/>
                <a:ea typeface="+mn-ea"/>
                <a:cs typeface="+mn-cs"/>
              </a:rPr>
              <a:t>past behavior. One trade-off that must be considered is that the more elaborate and</a:t>
            </a:r>
          </a:p>
          <a:p>
            <a:r>
              <a:rPr lang="en-US" sz="1200" kern="1200" baseline="0" dirty="0" smtClean="0">
                <a:solidFill>
                  <a:schemeClr val="tx1"/>
                </a:solidFill>
                <a:latin typeface="+mn-lt"/>
                <a:ea typeface="+mn-ea"/>
                <a:cs typeface="+mn-cs"/>
              </a:rPr>
              <a:t>sophisticated the replacement policy, the greater will be the hardware and software</a:t>
            </a:r>
          </a:p>
          <a:p>
            <a:r>
              <a:rPr lang="en-US" sz="1200" kern="1200" baseline="0" dirty="0" smtClean="0">
                <a:solidFill>
                  <a:schemeClr val="tx1"/>
                </a:solidFill>
                <a:latin typeface="+mn-lt"/>
                <a:ea typeface="+mn-ea"/>
                <a:cs typeface="+mn-cs"/>
              </a:rPr>
              <a:t>overhead to implement it.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val="1629647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Regardless of the resident set management strategy (discussed</a:t>
            </a:r>
          </a:p>
          <a:p>
            <a:r>
              <a:rPr lang="en-US" sz="1200" kern="1200" baseline="0" dirty="0" smtClean="0">
                <a:solidFill>
                  <a:schemeClr val="tx1"/>
                </a:solidFill>
                <a:latin typeface="+mn-lt"/>
                <a:ea typeface="+mn-ea"/>
                <a:cs typeface="+mn-cs"/>
              </a:rPr>
              <a:t>in the next subsection), there are certain basic algorithms that are used for the</a:t>
            </a:r>
          </a:p>
          <a:p>
            <a:r>
              <a:rPr lang="en-US" sz="1200" kern="1200" baseline="0" dirty="0" smtClean="0">
                <a:solidFill>
                  <a:schemeClr val="tx1"/>
                </a:solidFill>
                <a:latin typeface="+mn-lt"/>
                <a:ea typeface="+mn-ea"/>
                <a:cs typeface="+mn-cs"/>
              </a:rPr>
              <a:t>selection of a page to replace. Replacement algorithms that have been discussed in</a:t>
            </a:r>
          </a:p>
          <a:p>
            <a:r>
              <a:rPr lang="en-US" sz="1200" kern="1200" baseline="0" dirty="0" smtClean="0">
                <a:solidFill>
                  <a:schemeClr val="tx1"/>
                </a:solidFill>
                <a:latin typeface="+mn-lt"/>
                <a:ea typeface="+mn-ea"/>
                <a:cs typeface="+mn-cs"/>
              </a:rPr>
              <a:t>the literature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Optimal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Least recently used (LRU)</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First-in-first-out (FIFO)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1355693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least recently used (LRU) policy replaces the page in memory that has</a:t>
            </a:r>
          </a:p>
          <a:p>
            <a:r>
              <a:rPr lang="en-US" sz="1200" kern="1200" baseline="0" dirty="0" smtClean="0">
                <a:solidFill>
                  <a:schemeClr val="tx1"/>
                </a:solidFill>
                <a:latin typeface="+mn-lt"/>
                <a:ea typeface="+mn-ea"/>
                <a:cs typeface="+mn-cs"/>
              </a:rPr>
              <a:t>not been referenced for the longest time. By the principle of locality, this should</a:t>
            </a:r>
          </a:p>
          <a:p>
            <a:r>
              <a:rPr lang="en-US" sz="1200" kern="1200" baseline="0" dirty="0" smtClean="0">
                <a:solidFill>
                  <a:schemeClr val="tx1"/>
                </a:solidFill>
                <a:latin typeface="+mn-lt"/>
                <a:ea typeface="+mn-ea"/>
                <a:cs typeface="+mn-cs"/>
              </a:rPr>
              <a:t>be the page least likely to be referenced in the near future. And, in fact, the LRU</a:t>
            </a:r>
          </a:p>
          <a:p>
            <a:r>
              <a:rPr lang="en-US" sz="1200" kern="1200" baseline="0" dirty="0" smtClean="0">
                <a:solidFill>
                  <a:schemeClr val="tx1"/>
                </a:solidFill>
                <a:latin typeface="+mn-lt"/>
                <a:ea typeface="+mn-ea"/>
                <a:cs typeface="+mn-cs"/>
              </a:rPr>
              <a:t>policy does nearly as well as the optimal policy. The problem with this approach is</a:t>
            </a:r>
          </a:p>
          <a:p>
            <a:r>
              <a:rPr lang="en-US" sz="1200" kern="1200" baseline="0" dirty="0" smtClean="0">
                <a:solidFill>
                  <a:schemeClr val="tx1"/>
                </a:solidFill>
                <a:latin typeface="+mn-lt"/>
                <a:ea typeface="+mn-ea"/>
                <a:cs typeface="+mn-cs"/>
              </a:rPr>
              <a:t>the difficulty in implementation. One approach would be to tag each page with the</a:t>
            </a:r>
          </a:p>
          <a:p>
            <a:r>
              <a:rPr lang="en-US" sz="1200" kern="1200" baseline="0" dirty="0" smtClean="0">
                <a:solidFill>
                  <a:schemeClr val="tx1"/>
                </a:solidFill>
                <a:latin typeface="+mn-lt"/>
                <a:ea typeface="+mn-ea"/>
                <a:cs typeface="+mn-cs"/>
              </a:rPr>
              <a:t>time of its last reference; this would have to be done at each memory reference,</a:t>
            </a:r>
          </a:p>
          <a:p>
            <a:r>
              <a:rPr lang="en-US" sz="1200" kern="1200" baseline="0" dirty="0" smtClean="0">
                <a:solidFill>
                  <a:schemeClr val="tx1"/>
                </a:solidFill>
                <a:latin typeface="+mn-lt"/>
                <a:ea typeface="+mn-ea"/>
                <a:cs typeface="+mn-cs"/>
              </a:rPr>
              <a:t>both instruction and data. Even if the hardware would support such a scheme, the</a:t>
            </a:r>
          </a:p>
          <a:p>
            <a:r>
              <a:rPr lang="en-US" sz="1200" kern="1200" baseline="0" dirty="0" smtClean="0">
                <a:solidFill>
                  <a:schemeClr val="tx1"/>
                </a:solidFill>
                <a:latin typeface="+mn-lt"/>
                <a:ea typeface="+mn-ea"/>
                <a:cs typeface="+mn-cs"/>
              </a:rPr>
              <a:t>overhead would be tremendous. Alternatively, one could maintain a stack of page</a:t>
            </a:r>
          </a:p>
          <a:p>
            <a:r>
              <a:rPr lang="en-US" sz="1200" kern="1200" baseline="0" dirty="0" smtClean="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1174618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Reference: </a:t>
            </a:r>
          </a:p>
          <a:p>
            <a:r>
              <a:rPr lang="en-US" dirty="0" smtClean="0"/>
              <a:t>1. http://www.roseindia.net/java/example/java/util/LRUCacheExample.shtml</a:t>
            </a:r>
          </a:p>
          <a:p>
            <a:r>
              <a:rPr lang="en-US" dirty="0" smtClean="0"/>
              <a:t>2. http://www.careercup.com/question?id=63645</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val="1353700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&gt;=90: 7%</a:t>
            </a:r>
          </a:p>
          <a:p>
            <a:r>
              <a:rPr lang="en-US" dirty="0" smtClean="0"/>
              <a:t>&gt;=80: 36%</a:t>
            </a:r>
            <a:endParaRPr lang="en-US" dirty="0"/>
          </a:p>
        </p:txBody>
      </p:sp>
      <p:sp>
        <p:nvSpPr>
          <p:cNvPr id="4" name="Slide Number Placeholder 3"/>
          <p:cNvSpPr>
            <a:spLocks noGrp="1"/>
          </p:cNvSpPr>
          <p:nvPr>
            <p:ph type="sldNum" sz="quarter" idx="10"/>
          </p:nvPr>
        </p:nvSpPr>
        <p:spPr/>
        <p:txBody>
          <a:bodyPr/>
          <a:lstStyle/>
          <a:p>
            <a:fld id="{E77F215E-2BBE-9A4B-82E2-85FF88E00483}" type="slidenum">
              <a:rPr lang="en-US" altLang="en-US" smtClean="0"/>
              <a:pPr/>
              <a:t>5</a:t>
            </a:fld>
            <a:endParaRPr lang="en-US" altLang="en-US"/>
          </a:p>
        </p:txBody>
      </p:sp>
    </p:spTree>
    <p:extLst>
      <p:ext uri="{BB962C8B-B14F-4D97-AF65-F5344CB8AC3E}">
        <p14:creationId xmlns:p14="http://schemas.microsoft.com/office/powerpoint/2010/main" val="3782350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first-in-first-out (FIFO) </a:t>
            </a:r>
            <a:r>
              <a:rPr lang="en-US" sz="1200" b="0" kern="1200" baseline="0" dirty="0" smtClean="0">
                <a:solidFill>
                  <a:schemeClr val="tx1"/>
                </a:solidFill>
                <a:latin typeface="+mn-lt"/>
                <a:ea typeface="+mn-ea"/>
                <a:cs typeface="+mn-cs"/>
              </a:rPr>
              <a:t>policy treats the page frames allocated to a process</a:t>
            </a:r>
          </a:p>
          <a:p>
            <a:r>
              <a:rPr lang="en-US" sz="1200" kern="1200" baseline="0" dirty="0" smtClean="0">
                <a:solidFill>
                  <a:schemeClr val="tx1"/>
                </a:solidFill>
                <a:latin typeface="+mn-lt"/>
                <a:ea typeface="+mn-ea"/>
                <a:cs typeface="+mn-cs"/>
              </a:rPr>
              <a:t>as a circular buffer, and pages are removed in round-robin style. All that is</a:t>
            </a:r>
          </a:p>
          <a:p>
            <a:r>
              <a:rPr lang="en-US" sz="1200" kern="1200" baseline="0" dirty="0" smtClean="0">
                <a:solidFill>
                  <a:schemeClr val="tx1"/>
                </a:solidFill>
                <a:latin typeface="+mn-lt"/>
                <a:ea typeface="+mn-ea"/>
                <a:cs typeface="+mn-cs"/>
              </a:rPr>
              <a:t>required is a pointer that circles through the page frames of the process. This is</a:t>
            </a:r>
          </a:p>
          <a:p>
            <a:r>
              <a:rPr lang="en-US" sz="1200" kern="1200" baseline="0" dirty="0" smtClean="0">
                <a:solidFill>
                  <a:schemeClr val="tx1"/>
                </a:solidFill>
                <a:latin typeface="+mn-lt"/>
                <a:ea typeface="+mn-ea"/>
                <a:cs typeface="+mn-cs"/>
              </a:rPr>
              <a:t>therefore one of the simplest page replacement policies to implement. The logic</a:t>
            </a:r>
          </a:p>
          <a:p>
            <a:r>
              <a:rPr lang="en-US" sz="1200" kern="1200" baseline="0" dirty="0" smtClean="0">
                <a:solidFill>
                  <a:schemeClr val="tx1"/>
                </a:solidFill>
                <a:latin typeface="+mn-lt"/>
                <a:ea typeface="+mn-ea"/>
                <a:cs typeface="+mn-cs"/>
              </a:rPr>
              <a:t>behind this choice, other than its simplicity, is that one is replacing the page that</a:t>
            </a:r>
          </a:p>
          <a:p>
            <a:r>
              <a:rPr lang="en-US" sz="1200" kern="1200" baseline="0" dirty="0" smtClean="0">
                <a:solidFill>
                  <a:schemeClr val="tx1"/>
                </a:solidFill>
                <a:latin typeface="+mn-lt"/>
                <a:ea typeface="+mn-ea"/>
                <a:cs typeface="+mn-cs"/>
              </a:rPr>
              <a:t>has been in memory the longest: A page fetched into memory a long time ago may</a:t>
            </a:r>
          </a:p>
          <a:p>
            <a:r>
              <a:rPr lang="en-US" sz="1200" kern="1200" baseline="0" dirty="0" smtClean="0">
                <a:solidFill>
                  <a:schemeClr val="tx1"/>
                </a:solidFill>
                <a:latin typeface="+mn-lt"/>
                <a:ea typeface="+mn-ea"/>
                <a:cs typeface="+mn-cs"/>
              </a:rPr>
              <a:t>have now fallen out of use. This reasoning will often be wrong, because there will</a:t>
            </a:r>
          </a:p>
          <a:p>
            <a:r>
              <a:rPr lang="en-US" sz="1200" kern="1200" baseline="0" dirty="0" smtClean="0">
                <a:solidFill>
                  <a:schemeClr val="tx1"/>
                </a:solidFill>
                <a:latin typeface="+mn-lt"/>
                <a:ea typeface="+mn-ea"/>
                <a:cs typeface="+mn-cs"/>
              </a:rPr>
              <a:t>often be regions of program or data that are heavily used throughout the life of a</a:t>
            </a:r>
          </a:p>
          <a:p>
            <a:r>
              <a:rPr lang="en-US" sz="1200" kern="1200" baseline="0" dirty="0" smtClean="0">
                <a:solidFill>
                  <a:schemeClr val="tx1"/>
                </a:solidFill>
                <a:latin typeface="+mn-lt"/>
                <a:ea typeface="+mn-ea"/>
                <a:cs typeface="+mn-cs"/>
              </a:rPr>
              <a:t>program. Those pages will be repeatedly paged in and out by the FIFO algorithm.</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val="1987069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ＭＳ Ｐゴシック" charset="0"/>
                <a:cs typeface="ＭＳ Ｐゴシック" charset="0"/>
              </a:rPr>
              <a:t>The </a:t>
            </a:r>
            <a:r>
              <a:rPr lang="en-US" sz="1200" b="1" kern="1200" baseline="0" dirty="0" smtClean="0">
                <a:solidFill>
                  <a:schemeClr val="tx1"/>
                </a:solidFill>
                <a:latin typeface="+mn-lt"/>
                <a:ea typeface="ＭＳ Ｐゴシック" charset="0"/>
                <a:cs typeface="ＭＳ Ｐゴシック" charset="0"/>
              </a:rPr>
              <a:t>optimal policy </a:t>
            </a:r>
            <a:r>
              <a:rPr lang="en-US" sz="1200" b="0" kern="1200" baseline="0" dirty="0" smtClean="0">
                <a:solidFill>
                  <a:schemeClr val="tx1"/>
                </a:solidFill>
                <a:latin typeface="+mn-lt"/>
                <a:ea typeface="ＭＳ Ｐゴシック" charset="0"/>
                <a:cs typeface="ＭＳ Ｐゴシック" charset="0"/>
              </a:rPr>
              <a:t>selects for replacement that page for which the time to the next</a:t>
            </a:r>
          </a:p>
          <a:p>
            <a:r>
              <a:rPr lang="en-US" sz="1200" kern="1200" baseline="0" dirty="0" smtClean="0">
                <a:solidFill>
                  <a:schemeClr val="tx1"/>
                </a:solidFill>
                <a:latin typeface="+mn-lt"/>
                <a:ea typeface="ＭＳ Ｐゴシック" charset="0"/>
                <a:cs typeface="ＭＳ Ｐゴシック" charset="0"/>
              </a:rPr>
              <a:t>reference is the longest. It can be shown that this policy results in the fewest number of</a:t>
            </a:r>
          </a:p>
          <a:p>
            <a:r>
              <a:rPr lang="en-US" sz="1200" kern="1200" baseline="0" dirty="0" smtClean="0">
                <a:solidFill>
                  <a:schemeClr val="tx1"/>
                </a:solidFill>
                <a:latin typeface="+mn-lt"/>
                <a:ea typeface="ＭＳ Ｐゴシック" charset="0"/>
                <a:cs typeface="ＭＳ Ｐゴシック" charset="0"/>
              </a:rPr>
              <a:t>page faults [BELA66]. Clearly, this policy is impossible to implement, because it would</a:t>
            </a:r>
          </a:p>
          <a:p>
            <a:r>
              <a:rPr lang="en-US" sz="1200" kern="1200" baseline="0" dirty="0" smtClean="0">
                <a:solidFill>
                  <a:schemeClr val="tx1"/>
                </a:solidFill>
                <a:latin typeface="+mn-lt"/>
                <a:ea typeface="ＭＳ Ｐゴシック" charset="0"/>
                <a:cs typeface="ＭＳ Ｐゴシック" charset="0"/>
              </a:rPr>
              <a:t>require the operating system to have perfect knowledge of future events. However, it</a:t>
            </a:r>
          </a:p>
          <a:p>
            <a:r>
              <a:rPr lang="en-US" sz="1200" kern="1200" baseline="0" dirty="0" smtClean="0">
                <a:solidFill>
                  <a:schemeClr val="tx1"/>
                </a:solidFill>
                <a:latin typeface="+mn-lt"/>
                <a:ea typeface="ＭＳ Ｐゴシック" charset="0"/>
                <a:cs typeface="ＭＳ Ｐゴシック" charset="0"/>
              </a:rPr>
              <a:t>does serve as a standard against which to judge real-world algorithms.</a:t>
            </a:r>
            <a:endParaRPr lang="en-US" dirty="0" smtClean="0"/>
          </a:p>
          <a:p>
            <a:endParaRPr lang="en-US" sz="1200" kern="1200" baseline="0" dirty="0" smtClean="0">
              <a:solidFill>
                <a:schemeClr val="tx1"/>
              </a:solidFill>
              <a:latin typeface="+mn-lt"/>
              <a:ea typeface="ＭＳ Ｐゴシック" charset="0"/>
              <a:cs typeface="ＭＳ Ｐゴシック" charset="0"/>
            </a:endParaRPr>
          </a:p>
          <a:p>
            <a:r>
              <a:rPr lang="en-US" sz="1200" kern="1200" baseline="0" dirty="0" smtClean="0">
                <a:solidFill>
                  <a:schemeClr val="tx1"/>
                </a:solidFill>
                <a:latin typeface="+mn-lt"/>
                <a:ea typeface="ＭＳ Ｐゴシック" charset="0"/>
                <a:cs typeface="ＭＳ Ｐゴシック" charset="0"/>
              </a:rPr>
              <a:t>Figure 8.14 gives an example of the optimal policy. The example assumes a</a:t>
            </a:r>
          </a:p>
          <a:p>
            <a:r>
              <a:rPr lang="en-US" sz="1200" kern="1200" baseline="0" dirty="0" smtClean="0">
                <a:solidFill>
                  <a:schemeClr val="tx1"/>
                </a:solidFill>
                <a:latin typeface="+mn-lt"/>
                <a:ea typeface="ＭＳ Ｐゴシック" charset="0"/>
                <a:cs typeface="ＭＳ Ｐゴシック" charset="0"/>
              </a:rPr>
              <a:t>fixed frame allocation (fixed resident set size) for this process of three frames. The</a:t>
            </a:r>
          </a:p>
          <a:p>
            <a:r>
              <a:rPr lang="en-US" sz="1200" kern="1200" baseline="0" dirty="0" smtClean="0">
                <a:solidFill>
                  <a:schemeClr val="tx1"/>
                </a:solidFill>
                <a:latin typeface="+mn-lt"/>
                <a:ea typeface="ＭＳ Ｐゴシック" charset="0"/>
                <a:cs typeface="ＭＳ Ｐゴシック" charset="0"/>
              </a:rPr>
              <a:t>execution of the process requires reference to five distinct pages. The page address</a:t>
            </a:r>
          </a:p>
          <a:p>
            <a:r>
              <a:rPr lang="en-US" sz="1200" kern="1200" baseline="0" dirty="0" smtClean="0">
                <a:solidFill>
                  <a:schemeClr val="tx1"/>
                </a:solidFill>
                <a:latin typeface="+mn-lt"/>
                <a:ea typeface="ＭＳ Ｐゴシック" charset="0"/>
                <a:cs typeface="ＭＳ Ｐゴシック" charset="0"/>
              </a:rPr>
              <a:t>stream formed by executing the program is</a:t>
            </a:r>
          </a:p>
          <a:p>
            <a:r>
              <a:rPr lang="en-US" sz="1200" kern="1200" baseline="0" dirty="0" smtClean="0">
                <a:solidFill>
                  <a:schemeClr val="tx1"/>
                </a:solidFill>
                <a:latin typeface="+mn-lt"/>
                <a:ea typeface="ＭＳ Ｐゴシック" charset="0"/>
                <a:cs typeface="ＭＳ Ｐゴシック" charset="0"/>
              </a:rPr>
              <a:t>2 3 2 1 5 2 4 5 3 2 5 2</a:t>
            </a:r>
          </a:p>
          <a:p>
            <a:r>
              <a:rPr lang="en-US" sz="1200" kern="1200" baseline="0" dirty="0" smtClean="0">
                <a:solidFill>
                  <a:schemeClr val="tx1"/>
                </a:solidFill>
                <a:latin typeface="+mn-lt"/>
                <a:ea typeface="ＭＳ Ｐゴシック" charset="0"/>
                <a:cs typeface="ＭＳ Ｐゴシック" charset="0"/>
              </a:rPr>
              <a:t>which means that the first page referenced is 2, the second page referenced is 3, and</a:t>
            </a:r>
          </a:p>
          <a:p>
            <a:r>
              <a:rPr lang="en-US" sz="1200" kern="1200" baseline="0" dirty="0" smtClean="0">
                <a:solidFill>
                  <a:schemeClr val="tx1"/>
                </a:solidFill>
                <a:latin typeface="+mn-lt"/>
                <a:ea typeface="ＭＳ Ｐゴシック" charset="0"/>
                <a:cs typeface="ＭＳ Ｐゴシック" charset="0"/>
              </a:rPr>
              <a:t>so on. The optimal policy produces three page faults after the frame allocation has</a:t>
            </a:r>
          </a:p>
          <a:p>
            <a:r>
              <a:rPr lang="en-US" sz="1200" kern="1200" baseline="0" dirty="0" smtClean="0">
                <a:solidFill>
                  <a:schemeClr val="tx1"/>
                </a:solidFill>
                <a:latin typeface="+mn-lt"/>
                <a:ea typeface="ＭＳ Ｐゴシック" charset="0"/>
                <a:cs typeface="ＭＳ Ｐゴシック" charset="0"/>
              </a:rPr>
              <a:t>been filled.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44</a:t>
            </a:fld>
            <a:endParaRPr lang="en-US"/>
          </a:p>
        </p:txBody>
      </p:sp>
    </p:spTree>
    <p:extLst>
      <p:ext uri="{BB962C8B-B14F-4D97-AF65-F5344CB8AC3E}">
        <p14:creationId xmlns:p14="http://schemas.microsoft.com/office/powerpoint/2010/main" val="1872821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What abstraction should be presented to programmer?</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extLst>
      <p:ext uri="{BB962C8B-B14F-4D97-AF65-F5344CB8AC3E}">
        <p14:creationId xmlns:p14="http://schemas.microsoft.com/office/powerpoint/2010/main" val="115555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From the user’s point of view, one of the most important parts of an operating</a:t>
            </a:r>
          </a:p>
          <a:p>
            <a:r>
              <a:rPr lang="en-US" sz="1200" kern="1200" baseline="0" dirty="0" smtClean="0">
                <a:solidFill>
                  <a:schemeClr val="tx1"/>
                </a:solidFill>
                <a:latin typeface="+mn-lt"/>
                <a:ea typeface="+mn-ea"/>
                <a:cs typeface="+mn-cs"/>
              </a:rPr>
              <a:t>system is the file system. The file system provides the resource abstractions typically</a:t>
            </a:r>
          </a:p>
          <a:p>
            <a:r>
              <a:rPr lang="en-US" sz="1200" kern="1200" baseline="0" dirty="0" smtClean="0">
                <a:solidFill>
                  <a:schemeClr val="tx1"/>
                </a:solidFill>
                <a:latin typeface="+mn-lt"/>
                <a:ea typeface="+mn-ea"/>
                <a:cs typeface="+mn-cs"/>
              </a:rPr>
              <a:t>associated with secondary storage. The file system permits users to create data</a:t>
            </a:r>
          </a:p>
          <a:p>
            <a:r>
              <a:rPr lang="en-US" sz="1200" kern="1200" baseline="0" dirty="0" smtClean="0">
                <a:solidFill>
                  <a:schemeClr val="tx1"/>
                </a:solidFill>
                <a:latin typeface="+mn-lt"/>
                <a:ea typeface="+mn-ea"/>
                <a:cs typeface="+mn-cs"/>
              </a:rPr>
              <a:t>collections, called files, with desirable properties, such as: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Long-term existence: Files are stored on disk or other secondary storage and</a:t>
            </a:r>
          </a:p>
          <a:p>
            <a:r>
              <a:rPr lang="en-US" sz="1200" kern="1200" baseline="0" dirty="0" smtClean="0">
                <a:solidFill>
                  <a:schemeClr val="tx1"/>
                </a:solidFill>
                <a:latin typeface="+mn-lt"/>
                <a:ea typeface="+mn-ea"/>
                <a:cs typeface="+mn-cs"/>
              </a:rPr>
              <a:t>do not disappear when a user logs off.</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Sharable between processes: Files have names and can have associated access</a:t>
            </a:r>
          </a:p>
          <a:p>
            <a:r>
              <a:rPr lang="en-US" sz="1200" kern="1200" baseline="0" dirty="0" smtClean="0">
                <a:solidFill>
                  <a:schemeClr val="tx1"/>
                </a:solidFill>
                <a:latin typeface="+mn-lt"/>
                <a:ea typeface="+mn-ea"/>
                <a:cs typeface="+mn-cs"/>
              </a:rPr>
              <a:t>permissions that permit controlled sharing.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 Depending on the file system, a file can have an internal structure</a:t>
            </a:r>
          </a:p>
          <a:p>
            <a:r>
              <a:rPr lang="en-US" sz="1200" kern="1200" baseline="0" dirty="0" smtClean="0">
                <a:solidFill>
                  <a:schemeClr val="tx1"/>
                </a:solidFill>
                <a:latin typeface="+mn-lt"/>
                <a:ea typeface="+mn-ea"/>
                <a:cs typeface="+mn-cs"/>
              </a:rPr>
              <a:t>that is convenient for particular applications. In addition, files can be organized</a:t>
            </a:r>
          </a:p>
          <a:p>
            <a:r>
              <a:rPr lang="en-US" sz="1200" kern="1200" baseline="0" dirty="0" smtClean="0">
                <a:solidFill>
                  <a:schemeClr val="tx1"/>
                </a:solidFill>
                <a:latin typeface="+mn-lt"/>
                <a:ea typeface="+mn-ea"/>
                <a:cs typeface="+mn-cs"/>
              </a:rPr>
              <a:t>into hierarchical or more complex structure to reflect the relationships</a:t>
            </a:r>
          </a:p>
          <a:p>
            <a:r>
              <a:rPr lang="en-US" sz="1200" kern="1200" baseline="0" dirty="0" smtClean="0">
                <a:solidFill>
                  <a:schemeClr val="tx1"/>
                </a:solidFill>
                <a:latin typeface="+mn-lt"/>
                <a:ea typeface="+mn-ea"/>
                <a:cs typeface="+mn-cs"/>
              </a:rPr>
              <a:t>among files.</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extLst>
      <p:ext uri="{BB962C8B-B14F-4D97-AF65-F5344CB8AC3E}">
        <p14:creationId xmlns:p14="http://schemas.microsoft.com/office/powerpoint/2010/main" val="949113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34916-2695-4DD0-843F-02829795559D}" type="slidenum">
              <a:rPr lang="en-US" altLang="en-US"/>
              <a:pPr/>
              <a:t>51</a:t>
            </a:fld>
            <a:endParaRPr lang="en-US" altLang="en-US"/>
          </a:p>
        </p:txBody>
      </p:sp>
      <p:sp>
        <p:nvSpPr>
          <p:cNvPr id="1055746" name="Rectangle 2"/>
          <p:cNvSpPr>
            <a:spLocks noGrp="1" noRot="1" noChangeAspect="1" noChangeArrowheads="1" noTextEdit="1"/>
          </p:cNvSpPr>
          <p:nvPr>
            <p:ph type="sldImg"/>
          </p:nvPr>
        </p:nvSpPr>
        <p:spPr>
          <a:xfrm>
            <a:off x="381000" y="685800"/>
            <a:ext cx="6096000" cy="3429000"/>
          </a:xfrm>
          <a:ln/>
        </p:spPr>
      </p:sp>
      <p:sp>
        <p:nvSpPr>
          <p:cNvPr id="1055747" name="Rectangle 3"/>
          <p:cNvSpPr>
            <a:spLocks noGrp="1" noChangeArrowheads="1"/>
          </p:cNvSpPr>
          <p:nvPr>
            <p:ph type="body" idx="1"/>
          </p:nvPr>
        </p:nvSpPr>
        <p:spPr/>
        <p:txBody>
          <a:bodyPr/>
          <a:lstStyle/>
          <a:p>
            <a:r>
              <a:rPr lang="en-US" altLang="en-US"/>
              <a:t>Ask a question.</a:t>
            </a:r>
          </a:p>
        </p:txBody>
      </p:sp>
    </p:spTree>
    <p:extLst>
      <p:ext uri="{BB962C8B-B14F-4D97-AF65-F5344CB8AC3E}">
        <p14:creationId xmlns:p14="http://schemas.microsoft.com/office/powerpoint/2010/main" val="28440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ma14="http://schemas.microsoft.com/office/mac/drawingml/2011/main" val="1"/>
            </a:ext>
          </a:extLst>
        </p:spPr>
        <p:txBody>
          <a:bodyPr/>
          <a:lstStyle>
            <a:lvl1pPr defTabSz="915988" eaLnBrk="0" hangingPunct="0">
              <a:defRPr sz="2400">
                <a:solidFill>
                  <a:schemeClr val="tx1"/>
                </a:solidFill>
                <a:latin typeface="Times New Roman" pitchFamily="18" charset="0"/>
                <a:ea typeface="ＭＳ Ｐゴシック" pitchFamily="34" charset="-128"/>
              </a:defRPr>
            </a:lvl1pPr>
            <a:lvl2pPr marL="742950" indent="-285750" defTabSz="915988" eaLnBrk="0" hangingPunct="0">
              <a:defRPr sz="2400">
                <a:solidFill>
                  <a:schemeClr val="tx1"/>
                </a:solidFill>
                <a:latin typeface="Times New Roman" pitchFamily="18" charset="0"/>
                <a:ea typeface="ＭＳ Ｐゴシック" pitchFamily="34" charset="-128"/>
              </a:defRPr>
            </a:lvl2pPr>
            <a:lvl3pPr marL="1143000" indent="-228600" defTabSz="915988" eaLnBrk="0" hangingPunct="0">
              <a:defRPr sz="2400">
                <a:solidFill>
                  <a:schemeClr val="tx1"/>
                </a:solidFill>
                <a:latin typeface="Times New Roman" pitchFamily="18" charset="0"/>
                <a:ea typeface="ＭＳ Ｐゴシック" pitchFamily="34" charset="-128"/>
              </a:defRPr>
            </a:lvl3pPr>
            <a:lvl4pPr marL="1600200" indent="-228600" defTabSz="915988" eaLnBrk="0" hangingPunct="0">
              <a:defRPr sz="2400">
                <a:solidFill>
                  <a:schemeClr val="tx1"/>
                </a:solidFill>
                <a:latin typeface="Times New Roman" pitchFamily="18" charset="0"/>
                <a:ea typeface="ＭＳ Ｐゴシック" pitchFamily="34" charset="-128"/>
              </a:defRPr>
            </a:lvl4pPr>
            <a:lvl5pPr marL="2057400" indent="-228600" defTabSz="915988" eaLnBrk="0" hangingPunct="0">
              <a:defRPr sz="2400">
                <a:solidFill>
                  <a:schemeClr val="tx1"/>
                </a:solidFill>
                <a:latin typeface="Times New Roman" pitchFamily="18" charset="0"/>
                <a:ea typeface="ＭＳ Ｐゴシック" pitchFamily="34" charset="-128"/>
              </a:defRPr>
            </a:lvl5pPr>
            <a:lvl6pPr marL="2514600" indent="-228600" defTabSz="915988"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915988"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915988"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915988"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fld id="{7F5C847B-2DD3-427A-BF31-C3ED691ACFFB}" type="slidenum">
              <a:rPr lang="en-US" altLang="en-US" sz="1200"/>
              <a:pPr eaLnBrk="1" hangingPunct="1"/>
              <a:t>52</a:t>
            </a:fld>
            <a:endParaRPr lang="en-US" altLang="en-US" sz="1200"/>
          </a:p>
        </p:txBody>
      </p:sp>
      <p:sp>
        <p:nvSpPr>
          <p:cNvPr id="109670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val="1"/>
            </a:ext>
          </a:extLst>
        </p:spPr>
      </p:sp>
      <p:sp>
        <p:nvSpPr>
          <p:cNvPr id="1096707" name="Rectangle 3"/>
          <p:cNvSpPr>
            <a:spLocks noGrp="1" noChangeArrowheads="1"/>
          </p:cNvSpPr>
          <p:nvPr>
            <p:ph type="body" idx="1"/>
          </p:nvPr>
        </p:nvSpPr>
        <p:spPr/>
        <p:txBody>
          <a:bodyPr/>
          <a:lstStyle/>
          <a:p>
            <a:pPr eaLnBrk="1" hangingPunct="1">
              <a:defRPr/>
            </a:pPr>
            <a:r>
              <a:rPr lang="en-US" dirty="0" smtClean="0"/>
              <a:t>Give an example of my senior design project. Real-time disk scheduling.</a:t>
            </a:r>
          </a:p>
          <a:p>
            <a:pPr eaLnBrk="1" hangingPunct="1">
              <a:defRPr/>
            </a:pPr>
            <a:r>
              <a:rPr lang="en-US" dirty="0" smtClean="0"/>
              <a:t>Illustrate why file systems must be organized into layers</a:t>
            </a:r>
          </a:p>
        </p:txBody>
      </p:sp>
    </p:spTree>
    <p:extLst>
      <p:ext uri="{BB962C8B-B14F-4D97-AF65-F5344CB8AC3E}">
        <p14:creationId xmlns:p14="http://schemas.microsoft.com/office/powerpoint/2010/main" val="1167655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Reference: http://</a:t>
            </a:r>
            <a:r>
              <a:rPr lang="en-US" dirty="0" err="1" smtClean="0"/>
              <a:t>pages.cs.wisc.edu</a:t>
            </a:r>
            <a:r>
              <a:rPr lang="en-US" dirty="0" smtClean="0"/>
              <a:t>/~</a:t>
            </a:r>
            <a:r>
              <a:rPr lang="en-US" dirty="0" err="1" smtClean="0"/>
              <a:t>bart</a:t>
            </a:r>
            <a:r>
              <a:rPr lang="en-US" dirty="0" smtClean="0"/>
              <a:t>/537/</a:t>
            </a:r>
            <a:r>
              <a:rPr lang="en-US" dirty="0" err="1" smtClean="0"/>
              <a:t>lecturenotes</a:t>
            </a:r>
            <a:r>
              <a:rPr lang="en-US" dirty="0" smtClean="0"/>
              <a:t>/figures/demos-</a:t>
            </a:r>
            <a:r>
              <a:rPr lang="en-US" dirty="0" err="1" smtClean="0"/>
              <a:t>fs.gif</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53</a:t>
            </a:fld>
            <a:endParaRPr lang="en-US"/>
          </a:p>
        </p:txBody>
      </p:sp>
    </p:spTree>
    <p:extLst>
      <p:ext uri="{BB962C8B-B14F-4D97-AF65-F5344CB8AC3E}">
        <p14:creationId xmlns:p14="http://schemas.microsoft.com/office/powerpoint/2010/main" val="1668480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altLang="en-US" dirty="0" smtClean="0"/>
              <a:t>Virtual File Systems (VFS) provide an object-oriented way of implementing file systems.</a:t>
            </a:r>
          </a:p>
          <a:p>
            <a:pPr eaLnBrk="1" hangingPunct="1"/>
            <a:endParaRPr lang="en-US" altLang="en-US" dirty="0" smtClean="0"/>
          </a:p>
          <a:p>
            <a:pPr eaLnBrk="1" hangingPunct="1"/>
            <a:r>
              <a:rPr lang="en-US" altLang="en-US" dirty="0" smtClean="0"/>
              <a:t>VFS allows the </a:t>
            </a:r>
            <a:r>
              <a:rPr lang="en-US" altLang="en-US" dirty="0" smtClean="0">
                <a:solidFill>
                  <a:srgbClr val="FF0000"/>
                </a:solidFill>
              </a:rPr>
              <a:t>same system call</a:t>
            </a:r>
            <a:r>
              <a:rPr lang="en-US" altLang="en-US" dirty="0" smtClean="0"/>
              <a:t> interface (the API) to be used for </a:t>
            </a:r>
            <a:r>
              <a:rPr lang="en-US" altLang="en-US" dirty="0" smtClean="0">
                <a:solidFill>
                  <a:srgbClr val="FF0000"/>
                </a:solidFill>
              </a:rPr>
              <a:t>different types of file systems</a:t>
            </a:r>
            <a:r>
              <a:rPr lang="en-US" altLang="en-US" dirty="0" smtClean="0"/>
              <a:t>.</a:t>
            </a:r>
          </a:p>
          <a:p>
            <a:pPr eaLnBrk="1" hangingPunct="1"/>
            <a:endParaRPr lang="en-US" altLang="en-US" dirty="0" smtClean="0"/>
          </a:p>
          <a:p>
            <a:pPr eaLnBrk="1" hangingPunct="1"/>
            <a:r>
              <a:rPr lang="en-US" altLang="en-US" dirty="0" smtClean="0"/>
              <a:t>The API is to the VFS interface, rather than any specific type of file system.</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57</a:t>
            </a:fld>
            <a:endParaRPr lang="en-US"/>
          </a:p>
        </p:txBody>
      </p:sp>
    </p:spTree>
    <p:extLst>
      <p:ext uri="{BB962C8B-B14F-4D97-AF65-F5344CB8AC3E}">
        <p14:creationId xmlns:p14="http://schemas.microsoft.com/office/powerpoint/2010/main" val="1404793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altLang="en-US" dirty="0" smtClean="0"/>
              <a:t>Efficient searching</a:t>
            </a:r>
            <a:br>
              <a:rPr lang="en-US" altLang="en-US" dirty="0" smtClean="0"/>
            </a:br>
            <a:endParaRPr lang="en-US" altLang="en-US" dirty="0" smtClean="0"/>
          </a:p>
          <a:p>
            <a:pPr eaLnBrk="1" hangingPunct="1"/>
            <a:r>
              <a:rPr lang="en-US" altLang="en-US" dirty="0" smtClean="0"/>
              <a:t>Grouping Capability</a:t>
            </a:r>
            <a:br>
              <a:rPr lang="en-US" altLang="en-US" dirty="0" smtClean="0"/>
            </a:br>
            <a:endParaRPr lang="en-US" altLang="en-US" dirty="0" smtClean="0"/>
          </a:p>
          <a:p>
            <a:pPr eaLnBrk="1" hangingPunct="1"/>
            <a:r>
              <a:rPr lang="en-US" altLang="en-US" dirty="0" smtClean="0"/>
              <a:t>Current directory (working directory)</a:t>
            </a:r>
          </a:p>
          <a:p>
            <a:pPr lvl="1" eaLnBrk="1" hangingPunct="1"/>
            <a:r>
              <a:rPr lang="en-US" altLang="en-US" dirty="0" smtClean="0">
                <a:solidFill>
                  <a:srgbClr val="0033CC"/>
                </a:solidFill>
              </a:rPr>
              <a:t>cd /spell/mail/</a:t>
            </a:r>
            <a:r>
              <a:rPr lang="en-US" altLang="en-US" dirty="0" err="1" smtClean="0">
                <a:solidFill>
                  <a:srgbClr val="0033CC"/>
                </a:solidFill>
              </a:rPr>
              <a:t>prog</a:t>
            </a:r>
            <a:endParaRPr lang="en-US" altLang="en-US" dirty="0" smtClean="0">
              <a:solidFill>
                <a:srgbClr val="0033CC"/>
              </a:solidFill>
            </a:endParaRPr>
          </a:p>
          <a:p>
            <a:pPr lvl="1" eaLnBrk="1" hangingPunct="1"/>
            <a:r>
              <a:rPr lang="en-US" altLang="en-US" dirty="0" smtClean="0">
                <a:solidFill>
                  <a:srgbClr val="0033CC"/>
                </a:solidFill>
              </a:rPr>
              <a:t>type list</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1180157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a file descriptor (FD) is an abstract indicator for accessing a file. </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66</a:t>
            </a:fld>
            <a:endParaRPr lang="en-US"/>
          </a:p>
        </p:txBody>
      </p:sp>
    </p:spTree>
    <p:extLst>
      <p:ext uri="{BB962C8B-B14F-4D97-AF65-F5344CB8AC3E}">
        <p14:creationId xmlns:p14="http://schemas.microsoft.com/office/powerpoint/2010/main" val="202581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&gt;=90: 7%</a:t>
            </a:r>
          </a:p>
          <a:p>
            <a:r>
              <a:rPr lang="en-US" dirty="0" smtClean="0"/>
              <a:t>&gt;=80: 36%</a:t>
            </a:r>
            <a:endParaRPr lang="en-US" dirty="0"/>
          </a:p>
        </p:txBody>
      </p:sp>
      <p:sp>
        <p:nvSpPr>
          <p:cNvPr id="4" name="Slide Number Placeholder 3"/>
          <p:cNvSpPr>
            <a:spLocks noGrp="1"/>
          </p:cNvSpPr>
          <p:nvPr>
            <p:ph type="sldNum" sz="quarter" idx="10"/>
          </p:nvPr>
        </p:nvSpPr>
        <p:spPr/>
        <p:txBody>
          <a:bodyPr/>
          <a:lstStyle/>
          <a:p>
            <a:fld id="{E77F215E-2BBE-9A4B-82E2-85FF88E00483}" type="slidenum">
              <a:rPr lang="en-US" altLang="en-US" smtClean="0"/>
              <a:pPr/>
              <a:t>6</a:t>
            </a:fld>
            <a:endParaRPr lang="en-US" altLang="en-US"/>
          </a:p>
        </p:txBody>
      </p:sp>
    </p:spTree>
    <p:extLst>
      <p:ext uri="{BB962C8B-B14F-4D97-AF65-F5344CB8AC3E}">
        <p14:creationId xmlns:p14="http://schemas.microsoft.com/office/powerpoint/2010/main" val="1089933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67</a:t>
            </a:fld>
            <a:endParaRPr lang="en-US"/>
          </a:p>
        </p:txBody>
      </p:sp>
    </p:spTree>
    <p:extLst>
      <p:ext uri="{BB962C8B-B14F-4D97-AF65-F5344CB8AC3E}">
        <p14:creationId xmlns:p14="http://schemas.microsoft.com/office/powerpoint/2010/main" val="1402606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Think</a:t>
            </a:r>
            <a:r>
              <a:rPr lang="en-US" baseline="0" dirty="0" smtClean="0"/>
              <a:t> about social security numbers.</a:t>
            </a:r>
          </a:p>
          <a:p>
            <a:r>
              <a:rPr lang="en-US" baseline="0" dirty="0" smtClean="0"/>
              <a:t>Managed by social security administration.</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68</a:t>
            </a:fld>
            <a:endParaRPr lang="en-US"/>
          </a:p>
        </p:txBody>
      </p:sp>
    </p:spTree>
    <p:extLst>
      <p:ext uri="{BB962C8B-B14F-4D97-AF65-F5344CB8AC3E}">
        <p14:creationId xmlns:p14="http://schemas.microsoft.com/office/powerpoint/2010/main" val="1129968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69</a:t>
            </a:fld>
            <a:endParaRPr lang="en-US"/>
          </a:p>
        </p:txBody>
      </p:sp>
    </p:spTree>
    <p:extLst>
      <p:ext uri="{BB962C8B-B14F-4D97-AF65-F5344CB8AC3E}">
        <p14:creationId xmlns:p14="http://schemas.microsoft.com/office/powerpoint/2010/main" val="999068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int</a:t>
            </a:r>
            <a:r>
              <a:rPr lang="en-US" dirty="0" smtClean="0"/>
              <a:t> </a:t>
            </a:r>
            <a:r>
              <a:rPr lang="en-US" dirty="0" err="1" smtClean="0"/>
              <a:t>get_pidinfo_index</a:t>
            </a:r>
            <a:r>
              <a:rPr lang="en-US" dirty="0" smtClean="0"/>
              <a:t>(</a:t>
            </a:r>
            <a:r>
              <a:rPr lang="en-US" dirty="0" err="1" smtClean="0"/>
              <a:t>nextpid</a:t>
            </a:r>
            <a:r>
              <a:rPr lang="en-US"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return(</a:t>
            </a:r>
            <a:r>
              <a:rPr lang="en-US" baseline="0" dirty="0" err="1" smtClean="0"/>
              <a:t>nextpid</a:t>
            </a:r>
            <a:r>
              <a:rPr lang="en-US" baseline="0" dirty="0" smtClean="0"/>
              <a:t> % MAX_PROCS);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Parent PID is current-&gt;</a:t>
            </a:r>
            <a:r>
              <a:rPr lang="en-US" baseline="0" dirty="0" err="1" smtClean="0"/>
              <a:t>pid</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70</a:t>
            </a:fld>
            <a:endParaRPr lang="en-US"/>
          </a:p>
        </p:txBody>
      </p:sp>
    </p:spTree>
    <p:extLst>
      <p:ext uri="{BB962C8B-B14F-4D97-AF65-F5344CB8AC3E}">
        <p14:creationId xmlns:p14="http://schemas.microsoft.com/office/powerpoint/2010/main" val="573962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int</a:t>
            </a:r>
            <a:r>
              <a:rPr lang="en-US" dirty="0" smtClean="0"/>
              <a:t> </a:t>
            </a:r>
            <a:r>
              <a:rPr lang="en-US" dirty="0" err="1" smtClean="0"/>
              <a:t>get_pidinfo_index</a:t>
            </a:r>
            <a:r>
              <a:rPr lang="en-US" dirty="0" smtClean="0"/>
              <a:t>(</a:t>
            </a:r>
            <a:r>
              <a:rPr lang="en-US" dirty="0" err="1" smtClean="0"/>
              <a:t>nextpid</a:t>
            </a:r>
            <a:r>
              <a:rPr lang="en-US"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return(</a:t>
            </a:r>
            <a:r>
              <a:rPr lang="en-US" baseline="0" dirty="0" err="1" smtClean="0"/>
              <a:t>nextpid</a:t>
            </a:r>
            <a:r>
              <a:rPr lang="en-US" baseline="0" dirty="0" smtClean="0"/>
              <a:t> % MAX_PROCS);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Parent PID is current-&gt;</a:t>
            </a:r>
            <a:r>
              <a:rPr lang="en-US" baseline="0" dirty="0" err="1" smtClean="0"/>
              <a:t>pid</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71</a:t>
            </a:fld>
            <a:endParaRPr lang="en-US"/>
          </a:p>
        </p:txBody>
      </p:sp>
    </p:spTree>
    <p:extLst>
      <p:ext uri="{BB962C8B-B14F-4D97-AF65-F5344CB8AC3E}">
        <p14:creationId xmlns:p14="http://schemas.microsoft.com/office/powerpoint/2010/main" val="247989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int</a:t>
            </a:r>
            <a:r>
              <a:rPr lang="en-US" dirty="0" smtClean="0"/>
              <a:t> </a:t>
            </a:r>
            <a:r>
              <a:rPr lang="en-US" dirty="0" err="1" smtClean="0"/>
              <a:t>get_pidinfo_index</a:t>
            </a:r>
            <a:r>
              <a:rPr lang="en-US" dirty="0" smtClean="0"/>
              <a:t>(</a:t>
            </a:r>
            <a:r>
              <a:rPr lang="en-US" dirty="0" err="1" smtClean="0"/>
              <a:t>nextpid</a:t>
            </a:r>
            <a:r>
              <a:rPr lang="en-US"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return(</a:t>
            </a:r>
            <a:r>
              <a:rPr lang="en-US" baseline="0" dirty="0" err="1" smtClean="0"/>
              <a:t>nextpid</a:t>
            </a:r>
            <a:r>
              <a:rPr lang="en-US" baseline="0" dirty="0" smtClean="0"/>
              <a:t> % MAX_PROCS);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Parent PID is current-&gt;</a:t>
            </a:r>
            <a:r>
              <a:rPr lang="en-US" baseline="0" dirty="0" err="1" smtClean="0"/>
              <a:t>pid</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72</a:t>
            </a:fld>
            <a:endParaRPr lang="en-US"/>
          </a:p>
        </p:txBody>
      </p:sp>
    </p:spTree>
    <p:extLst>
      <p:ext uri="{BB962C8B-B14F-4D97-AF65-F5344CB8AC3E}">
        <p14:creationId xmlns:p14="http://schemas.microsoft.com/office/powerpoint/2010/main" val="933904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int</a:t>
            </a:r>
            <a:r>
              <a:rPr lang="en-US" dirty="0" smtClean="0"/>
              <a:t> </a:t>
            </a:r>
            <a:r>
              <a:rPr lang="en-US" dirty="0" err="1" smtClean="0"/>
              <a:t>get_pidinfo_index</a:t>
            </a:r>
            <a:r>
              <a:rPr lang="en-US" dirty="0" smtClean="0"/>
              <a:t>(</a:t>
            </a:r>
            <a:r>
              <a:rPr lang="en-US" dirty="0" err="1" smtClean="0"/>
              <a:t>nextpid</a:t>
            </a:r>
            <a:r>
              <a:rPr lang="en-US"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return(</a:t>
            </a:r>
            <a:r>
              <a:rPr lang="en-US" baseline="0" dirty="0" err="1" smtClean="0"/>
              <a:t>nextpid</a:t>
            </a:r>
            <a:r>
              <a:rPr lang="en-US" baseline="0" dirty="0" smtClean="0"/>
              <a:t> % MAX_PROCS);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Parent PID is current-&gt;</a:t>
            </a:r>
            <a:r>
              <a:rPr lang="en-US" baseline="0" dirty="0" err="1" smtClean="0"/>
              <a:t>pid</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73</a:t>
            </a:fld>
            <a:endParaRPr lang="en-US"/>
          </a:p>
        </p:txBody>
      </p:sp>
    </p:spTree>
    <p:extLst>
      <p:ext uri="{BB962C8B-B14F-4D97-AF65-F5344CB8AC3E}">
        <p14:creationId xmlns:p14="http://schemas.microsoft.com/office/powerpoint/2010/main" val="1978928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Note: you may support flags like WNOHANG (it</a:t>
            </a:r>
            <a:r>
              <a:rPr lang="en-US" baseline="0" dirty="0" smtClean="0"/>
              <a:t> is optional)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indent="0">
              <a:buNone/>
            </a:pPr>
            <a:r>
              <a:rPr lang="en-US" sz="1200" kern="0" dirty="0" smtClean="0">
                <a:solidFill>
                  <a:srgbClr val="002060"/>
                </a:solidFill>
                <a:latin typeface="Courier New"/>
                <a:cs typeface="Courier New"/>
              </a:rPr>
              <a:t>If (</a:t>
            </a:r>
            <a:r>
              <a:rPr lang="en-US" sz="1200" kern="0" dirty="0" err="1" smtClean="0">
                <a:solidFill>
                  <a:srgbClr val="002060"/>
                </a:solidFill>
                <a:latin typeface="Courier New"/>
                <a:cs typeface="Courier New"/>
              </a:rPr>
              <a:t>wpidinfo’s</a:t>
            </a:r>
            <a:r>
              <a:rPr lang="en-US" sz="1200" kern="0" dirty="0" smtClean="0">
                <a:solidFill>
                  <a:srgbClr val="002060"/>
                </a:solidFill>
                <a:latin typeface="Courier New"/>
                <a:cs typeface="Courier New"/>
              </a:rPr>
              <a:t> exited == false) /* child is active */</a:t>
            </a:r>
          </a:p>
          <a:p>
            <a:pPr marL="0" indent="0">
              <a:buNone/>
            </a:pPr>
            <a:endParaRPr lang="en-US" sz="1200" kern="0" dirty="0" smtClean="0">
              <a:solidFill>
                <a:srgbClr val="002060"/>
              </a:solidFill>
              <a:latin typeface="Courier New"/>
              <a:cs typeface="Courier New"/>
            </a:endParaRPr>
          </a:p>
          <a:p>
            <a:pPr marL="0" indent="0">
              <a:buNone/>
            </a:pPr>
            <a:r>
              <a:rPr lang="en-US" sz="1200" kern="0" dirty="0" smtClean="0">
                <a:solidFill>
                  <a:srgbClr val="002060"/>
                </a:solidFill>
                <a:latin typeface="Courier New"/>
                <a:cs typeface="Courier New"/>
              </a:rPr>
              <a:t>	</a:t>
            </a:r>
            <a:r>
              <a:rPr lang="en-US" sz="1200" kern="0" dirty="0" err="1" smtClean="0">
                <a:solidFill>
                  <a:srgbClr val="002060"/>
                </a:solidFill>
                <a:latin typeface="Courier New"/>
                <a:cs typeface="Courier New"/>
              </a:rPr>
              <a:t>cv_wait</a:t>
            </a:r>
            <a:r>
              <a:rPr lang="en-US" sz="1200" kern="0" dirty="0" smtClean="0">
                <a:solidFill>
                  <a:srgbClr val="002060"/>
                </a:solidFill>
                <a:latin typeface="Courier New"/>
                <a:cs typeface="Courier New"/>
              </a:rPr>
              <a:t>(</a:t>
            </a:r>
            <a:r>
              <a:rPr lang="en-US" sz="1200" kern="0" dirty="0" err="1" smtClean="0">
                <a:solidFill>
                  <a:srgbClr val="002060"/>
                </a:solidFill>
                <a:latin typeface="Courier New"/>
                <a:cs typeface="Courier New"/>
              </a:rPr>
              <a:t>wpidinfo</a:t>
            </a:r>
            <a:r>
              <a:rPr lang="en-US" sz="1200" kern="0" dirty="0" smtClean="0">
                <a:solidFill>
                  <a:srgbClr val="002060"/>
                </a:solidFill>
                <a:latin typeface="Courier New"/>
                <a:cs typeface="Courier New"/>
              </a:rPr>
              <a:t>-&gt;</a:t>
            </a:r>
            <a:r>
              <a:rPr lang="en-US" sz="1200" kern="0" dirty="0" err="1" smtClean="0">
                <a:solidFill>
                  <a:srgbClr val="002060"/>
                </a:solidFill>
                <a:latin typeface="Courier New"/>
                <a:cs typeface="Courier New"/>
              </a:rPr>
              <a:t>pi_cv</a:t>
            </a:r>
            <a:r>
              <a:rPr lang="en-US" sz="1200" kern="0" dirty="0" smtClean="0">
                <a:solidFill>
                  <a:srgbClr val="002060"/>
                </a:solidFill>
                <a:latin typeface="Courier New"/>
                <a:cs typeface="Courier New"/>
              </a:rPr>
              <a:t>, </a:t>
            </a:r>
            <a:r>
              <a:rPr lang="en-US" sz="1200" kern="0" dirty="0" err="1" smtClean="0">
                <a:solidFill>
                  <a:srgbClr val="002060"/>
                </a:solidFill>
                <a:latin typeface="Courier New"/>
                <a:cs typeface="Courier New"/>
              </a:rPr>
              <a:t>pidlock</a:t>
            </a:r>
            <a:r>
              <a:rPr lang="en-US" sz="1200" kern="0" dirty="0" smtClean="0">
                <a:solidFill>
                  <a:srgbClr val="002060"/>
                </a:solidFill>
                <a:latin typeface="Courier New"/>
                <a:cs typeface="Courier New"/>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74</a:t>
            </a:fld>
            <a:endParaRPr lang="en-US"/>
          </a:p>
        </p:txBody>
      </p:sp>
    </p:spTree>
    <p:extLst>
      <p:ext uri="{BB962C8B-B14F-4D97-AF65-F5344CB8AC3E}">
        <p14:creationId xmlns:p14="http://schemas.microsoft.com/office/powerpoint/2010/main" val="600358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int</a:t>
            </a:r>
            <a:r>
              <a:rPr lang="en-US" dirty="0" smtClean="0"/>
              <a:t> </a:t>
            </a:r>
            <a:r>
              <a:rPr lang="en-US" dirty="0" err="1" smtClean="0"/>
              <a:t>get_pidinfo_index</a:t>
            </a:r>
            <a:r>
              <a:rPr lang="en-US" dirty="0" smtClean="0"/>
              <a:t>(</a:t>
            </a:r>
            <a:r>
              <a:rPr lang="en-US" dirty="0" err="1" smtClean="0"/>
              <a:t>nextpid</a:t>
            </a:r>
            <a:r>
              <a:rPr lang="en-US" dirty="0" smtClean="0"/>
              <a:t>)</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return(</a:t>
            </a:r>
            <a:r>
              <a:rPr lang="en-US" baseline="0" dirty="0" err="1" smtClean="0"/>
              <a:t>nextpid</a:t>
            </a:r>
            <a:r>
              <a:rPr lang="en-US" baseline="0" dirty="0" smtClean="0"/>
              <a:t> % MAX_PROCS);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Parent PID is current-&gt;</a:t>
            </a:r>
            <a:r>
              <a:rPr lang="en-US" baseline="0" dirty="0" err="1" smtClean="0"/>
              <a:t>pid</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75</a:t>
            </a:fld>
            <a:endParaRPr lang="en-US"/>
          </a:p>
        </p:txBody>
      </p:sp>
    </p:spTree>
    <p:extLst>
      <p:ext uri="{BB962C8B-B14F-4D97-AF65-F5344CB8AC3E}">
        <p14:creationId xmlns:p14="http://schemas.microsoft.com/office/powerpoint/2010/main" val="351835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76</a:t>
            </a:fld>
            <a:endParaRPr lang="en-US"/>
          </a:p>
        </p:txBody>
      </p:sp>
    </p:spTree>
    <p:extLst>
      <p:ext uri="{BB962C8B-B14F-4D97-AF65-F5344CB8AC3E}">
        <p14:creationId xmlns:p14="http://schemas.microsoft.com/office/powerpoint/2010/main" val="88323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&gt;=90: 7%</a:t>
            </a:r>
          </a:p>
          <a:p>
            <a:r>
              <a:rPr lang="en-US" dirty="0" smtClean="0"/>
              <a:t>&gt;=80: 36%</a:t>
            </a:r>
            <a:endParaRPr lang="en-US" dirty="0"/>
          </a:p>
        </p:txBody>
      </p:sp>
      <p:sp>
        <p:nvSpPr>
          <p:cNvPr id="4" name="Slide Number Placeholder 3"/>
          <p:cNvSpPr>
            <a:spLocks noGrp="1"/>
          </p:cNvSpPr>
          <p:nvPr>
            <p:ph type="sldNum" sz="quarter" idx="10"/>
          </p:nvPr>
        </p:nvSpPr>
        <p:spPr/>
        <p:txBody>
          <a:bodyPr/>
          <a:lstStyle/>
          <a:p>
            <a:fld id="{E77F215E-2BBE-9A4B-82E2-85FF88E00483}" type="slidenum">
              <a:rPr lang="en-US" altLang="en-US" smtClean="0"/>
              <a:pPr/>
              <a:t>7</a:t>
            </a:fld>
            <a:endParaRPr lang="en-US" altLang="en-US"/>
          </a:p>
        </p:txBody>
      </p:sp>
    </p:spTree>
    <p:extLst>
      <p:ext uri="{BB962C8B-B14F-4D97-AF65-F5344CB8AC3E}">
        <p14:creationId xmlns:p14="http://schemas.microsoft.com/office/powerpoint/2010/main" val="123809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&gt;=90: 7%</a:t>
            </a:r>
          </a:p>
          <a:p>
            <a:r>
              <a:rPr lang="en-US" dirty="0" smtClean="0"/>
              <a:t>&gt;=80: 36%</a:t>
            </a:r>
            <a:endParaRPr lang="en-US" dirty="0"/>
          </a:p>
        </p:txBody>
      </p:sp>
      <p:sp>
        <p:nvSpPr>
          <p:cNvPr id="4" name="Slide Number Placeholder 3"/>
          <p:cNvSpPr>
            <a:spLocks noGrp="1"/>
          </p:cNvSpPr>
          <p:nvPr>
            <p:ph type="sldNum" sz="quarter" idx="10"/>
          </p:nvPr>
        </p:nvSpPr>
        <p:spPr/>
        <p:txBody>
          <a:bodyPr/>
          <a:lstStyle/>
          <a:p>
            <a:fld id="{E77F215E-2BBE-9A4B-82E2-85FF88E00483}" type="slidenum">
              <a:rPr lang="en-US" altLang="en-US" smtClean="0"/>
              <a:pPr/>
              <a:t>8</a:t>
            </a:fld>
            <a:endParaRPr lang="en-US" altLang="en-US"/>
          </a:p>
        </p:txBody>
      </p:sp>
    </p:spTree>
    <p:extLst>
      <p:ext uri="{BB962C8B-B14F-4D97-AF65-F5344CB8AC3E}">
        <p14:creationId xmlns:p14="http://schemas.microsoft.com/office/powerpoint/2010/main" val="156302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altLang="en-US" dirty="0" smtClean="0"/>
              <a:t>Physical  address space of a process can be noncontiguous; process is allocated physical memory whenever the latter is available</a:t>
            </a:r>
          </a:p>
          <a:p>
            <a:pPr lvl="1"/>
            <a:r>
              <a:rPr lang="en-US" altLang="en-US" dirty="0" smtClean="0"/>
              <a:t>Avoids external fragmentation</a:t>
            </a:r>
          </a:p>
          <a:p>
            <a:pPr lvl="1"/>
            <a:r>
              <a:rPr lang="en-US" altLang="en-US" dirty="0" smtClean="0"/>
              <a:t>Avoids problem of varying sized memory chunks</a:t>
            </a:r>
            <a:endParaRPr lang="en-US" altLang="en-US" sz="800" dirty="0" smtClean="0"/>
          </a:p>
          <a:p>
            <a:r>
              <a:rPr lang="en-US" altLang="en-US" dirty="0" smtClean="0"/>
              <a:t>Divide physical memory into fixed-sized blocks called </a:t>
            </a:r>
            <a:r>
              <a:rPr lang="en-US" altLang="en-US" b="1" dirty="0" smtClean="0">
                <a:solidFill>
                  <a:srgbClr val="3366FF"/>
                </a:solidFill>
              </a:rPr>
              <a:t>frames</a:t>
            </a:r>
            <a:endParaRPr lang="en-US" altLang="en-US" dirty="0" smtClean="0">
              <a:solidFill>
                <a:srgbClr val="3366FF"/>
              </a:solidFill>
            </a:endParaRPr>
          </a:p>
          <a:p>
            <a:pPr lvl="1"/>
            <a:r>
              <a:rPr lang="en-US" altLang="en-US" dirty="0" smtClean="0">
                <a:solidFill>
                  <a:srgbClr val="000000"/>
                </a:solidFill>
              </a:rPr>
              <a:t>Size </a:t>
            </a:r>
            <a:r>
              <a:rPr lang="en-US" altLang="en-US" dirty="0" smtClean="0"/>
              <a:t>is power of 2, between 512 bytes and 16 Mbytes</a:t>
            </a:r>
            <a:endParaRPr lang="en-US" altLang="en-US" sz="800" dirty="0" smtClean="0"/>
          </a:p>
          <a:p>
            <a:r>
              <a:rPr lang="en-US" altLang="en-US" dirty="0" smtClean="0"/>
              <a:t>Divide logical memory into blocks of same size called </a:t>
            </a:r>
            <a:r>
              <a:rPr lang="en-US" altLang="en-US" b="1" dirty="0" smtClean="0">
                <a:solidFill>
                  <a:srgbClr val="3366FF"/>
                </a:solidFill>
              </a:rPr>
              <a:t>pages</a:t>
            </a:r>
            <a:endParaRPr lang="en-US" altLang="en-US" sz="800" b="1" dirty="0" smtClean="0">
              <a:solidFill>
                <a:srgbClr val="3366FF"/>
              </a:solidFill>
            </a:endParaRPr>
          </a:p>
          <a:p>
            <a:r>
              <a:rPr lang="en-US" altLang="en-US" dirty="0" smtClean="0"/>
              <a:t>Keep track of all free frames</a:t>
            </a:r>
            <a:endParaRPr lang="en-US" altLang="en-US" sz="800" dirty="0" smtClean="0"/>
          </a:p>
          <a:p>
            <a:r>
              <a:rPr lang="en-US" altLang="en-US" dirty="0" smtClean="0"/>
              <a:t>To run a program of size </a:t>
            </a:r>
            <a:r>
              <a:rPr lang="en-US" altLang="en-US" b="1" i="1" dirty="0" smtClean="0"/>
              <a:t>N</a:t>
            </a:r>
            <a:r>
              <a:rPr lang="en-US" altLang="en-US" i="1" dirty="0" smtClean="0"/>
              <a:t> </a:t>
            </a:r>
            <a:r>
              <a:rPr lang="en-US" altLang="en-US" dirty="0" smtClean="0"/>
              <a:t>pages, need to find </a:t>
            </a:r>
            <a:r>
              <a:rPr lang="en-US" altLang="en-US" b="1" i="1" dirty="0" smtClean="0"/>
              <a:t>N</a:t>
            </a:r>
            <a:r>
              <a:rPr lang="en-US" altLang="en-US" dirty="0" smtClean="0"/>
              <a:t> free frames and load program</a:t>
            </a:r>
            <a:endParaRPr lang="en-US" altLang="en-US" sz="800" dirty="0" smtClean="0"/>
          </a:p>
          <a:p>
            <a:r>
              <a:rPr lang="en-US" altLang="en-US" dirty="0" smtClean="0"/>
              <a:t>Set up a </a:t>
            </a:r>
            <a:r>
              <a:rPr lang="en-US" altLang="en-US" b="1" dirty="0" smtClean="0">
                <a:solidFill>
                  <a:srgbClr val="3366FF"/>
                </a:solidFill>
              </a:rPr>
              <a:t>page table</a:t>
            </a:r>
            <a:r>
              <a:rPr lang="en-US" altLang="en-US" dirty="0" smtClean="0"/>
              <a:t> to translate logical to physical addresses</a:t>
            </a:r>
            <a:endParaRPr lang="en-US" altLang="en-US" sz="800" dirty="0" smtClean="0"/>
          </a:p>
          <a:p>
            <a:r>
              <a:rPr lang="en-US" altLang="en-US" dirty="0" smtClean="0"/>
              <a:t>Backing store likewise split into pages</a:t>
            </a:r>
          </a:p>
          <a:p>
            <a:r>
              <a:rPr lang="en-US" altLang="en-US" dirty="0" smtClean="0"/>
              <a:t>Still have Internal fragmentation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Both unequal fixed-size and variable-size partitions are inefficient in the use of memory; the former results in internal fragmentation, the latter in external fragmentation. Suppose, however, that main memory is partitioned into equal fixed-size chunks that are relatively small, and that each process is also divided into small fixed-size chunks of the same size. Then the chunks of a process, known as </a:t>
            </a:r>
            <a:r>
              <a:rPr lang="en-US" sz="1200" b="1" kern="1200" baseline="0" dirty="0" smtClean="0">
                <a:solidFill>
                  <a:schemeClr val="tx1"/>
                </a:solidFill>
                <a:latin typeface="+mn-lt"/>
                <a:ea typeface="+mn-ea"/>
                <a:cs typeface="+mn-cs"/>
              </a:rPr>
              <a:t>pages , </a:t>
            </a:r>
            <a:r>
              <a:rPr lang="en-US" sz="1200" kern="1200" baseline="0" dirty="0" smtClean="0">
                <a:solidFill>
                  <a:schemeClr val="tx1"/>
                </a:solidFill>
                <a:latin typeface="+mn-lt"/>
                <a:ea typeface="+mn-ea"/>
                <a:cs typeface="+mn-cs"/>
              </a:rPr>
              <a:t>could be assigned to available chunks of memory, known as </a:t>
            </a:r>
            <a:r>
              <a:rPr lang="en-US" sz="1200" b="1" kern="1200" baseline="0" dirty="0" smtClean="0">
                <a:solidFill>
                  <a:schemeClr val="tx1"/>
                </a:solidFill>
                <a:latin typeface="+mn-lt"/>
                <a:ea typeface="+mn-ea"/>
                <a:cs typeface="+mn-cs"/>
              </a:rPr>
              <a:t>frames , or page frames. </a:t>
            </a:r>
            <a:r>
              <a:rPr lang="en-US" sz="1200" kern="1200" baseline="0" dirty="0" smtClean="0">
                <a:solidFill>
                  <a:schemeClr val="tx1"/>
                </a:solidFill>
                <a:latin typeface="+mn-lt"/>
                <a:ea typeface="+mn-ea"/>
                <a:cs typeface="+mn-cs"/>
              </a:rPr>
              <a:t>We show in this section that the wasted space in memory for each process is due to internal fragmentation consisting of only a fraction of the last page of a process. There is no external fragmentation.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52534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Page Table Examples</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10</a:t>
            </a:fld>
            <a:endParaRPr lang="en-US"/>
          </a:p>
        </p:txBody>
      </p:sp>
    </p:spTree>
    <p:extLst>
      <p:ext uri="{BB962C8B-B14F-4D97-AF65-F5344CB8AC3E}">
        <p14:creationId xmlns:p14="http://schemas.microsoft.com/office/powerpoint/2010/main" val="1272805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0"/>
          </p:nvPr>
        </p:nvSpPr>
        <p:spPr>
          <a:xfrm>
            <a:off x="8737600" y="6356351"/>
            <a:ext cx="1422400" cy="365125"/>
          </a:xfrm>
        </p:spPr>
        <p:txBody>
          <a:bodyPr/>
          <a:lstStyle>
            <a:lvl1pPr algn="l">
              <a:defRPr/>
            </a:lvl1pPr>
          </a:lstStyle>
          <a:p>
            <a:pPr>
              <a:defRPr/>
            </a:pPr>
            <a:fld id="{28F4A3D6-8C1B-B547-85DF-557C25BCE148}" type="slidenum">
              <a:rPr lang="en-US" smtClean="0"/>
              <a:pPr>
                <a:defRPr/>
              </a:pPr>
              <a:t>‹#›</a:t>
            </a:fld>
            <a:endParaRPr lang="en-US" dirty="0"/>
          </a:p>
        </p:txBody>
      </p:sp>
    </p:spTree>
    <p:extLst>
      <p:ext uri="{BB962C8B-B14F-4D97-AF65-F5344CB8AC3E}">
        <p14:creationId xmlns:p14="http://schemas.microsoft.com/office/powerpoint/2010/main" val="856234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8920480" y="6492876"/>
            <a:ext cx="2844800" cy="365125"/>
          </a:xfrm>
          <a:prstGeom prst="rect">
            <a:avLst/>
          </a:prstGeom>
        </p:spPr>
        <p:txBody>
          <a:bodyPr/>
          <a:lstStyle/>
          <a:p>
            <a:pPr>
              <a:defRPr/>
            </a:pPr>
            <a:fld id="{80D35C97-6C33-486C-8C82-451A7D50DE1B}" type="datetime1">
              <a:rPr lang="en-US" smtClean="0"/>
              <a:t>5/8/17</a:t>
            </a:fld>
            <a:endParaRPr lang="en-US" dirty="0"/>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lvl1pPr algn="l">
              <a:defRPr/>
            </a:lvl1p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10942119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55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useBgFill="1">
        <p:nvSpPr>
          <p:cNvPr id="7" name="Rectangle 6"/>
          <p:cNvSpPr/>
          <p:nvPr/>
        </p:nvSpPr>
        <p:spPr>
          <a:xfrm>
            <a:off x="474133" y="566058"/>
            <a:ext cx="11195352"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a:xfrm>
            <a:off x="8920480" y="6492876"/>
            <a:ext cx="2844800" cy="365125"/>
          </a:xfrm>
          <a:prstGeom prst="rect">
            <a:avLst/>
          </a:prstGeom>
        </p:spPr>
        <p:txBody>
          <a:bodyPr/>
          <a:lstStyle/>
          <a:p>
            <a:pPr>
              <a:defRPr/>
            </a:pPr>
            <a:fld id="{F7DF9373-C0D9-44CB-8941-AA95172CEFFF}" type="datetime1">
              <a:rPr lang="en-US" smtClean="0"/>
              <a:t>5/8/17</a:t>
            </a:fld>
            <a:endParaRPr lang="en-US" dirty="0"/>
          </a:p>
        </p:txBody>
      </p:sp>
      <p:sp>
        <p:nvSpPr>
          <p:cNvPr id="3" name="Footer Placeholder 2"/>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203193171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pic>
        <p:nvPicPr>
          <p:cNvPr id="5" name="Picture 8" descr="SGCOE V 158 289"/>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8" r:id="rId1"/>
    <p:sldLayoutId id="2147484285" r:id="rId2"/>
    <p:sldLayoutId id="2147484286" r:id="rId3"/>
    <p:sldLayoutId id="2147484287" r:id="rId4"/>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emf"/></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slide" Target="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slide" Target="slide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903D23A-5638-4348-9B31-78E316F7D2EC}" type="slidenum">
              <a:rPr lang="en-US" altLang="en-US" sz="1400">
                <a:latin typeface="Arial" charset="0"/>
              </a:rPr>
              <a:pPr/>
              <a:t>1</a:t>
            </a:fld>
            <a:endParaRPr lang="en-US" altLang="en-US" sz="1400">
              <a:latin typeface="Arial" charset="0"/>
            </a:endParaRPr>
          </a:p>
        </p:txBody>
      </p:sp>
      <p:pic>
        <p:nvPicPr>
          <p:cNvPr id="7680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03297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10</a:t>
            </a:fld>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85800"/>
            <a:ext cx="4296952" cy="5562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97797" y="5433350"/>
            <a:ext cx="5393088" cy="12729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2133600" y="113826"/>
            <a:ext cx="8153400" cy="1143948"/>
          </a:xfrm>
        </p:spPr>
        <p:txBody>
          <a:bodyPr/>
          <a:lstStyle/>
          <a:p>
            <a:r>
              <a:rPr lang="en-US" sz="3600" dirty="0"/>
              <a:t>Page Table</a:t>
            </a:r>
          </a:p>
        </p:txBody>
      </p:sp>
      <p:sp>
        <p:nvSpPr>
          <p:cNvPr id="8" name="Content Placeholder 2"/>
          <p:cNvSpPr txBox="1">
            <a:spLocks/>
          </p:cNvSpPr>
          <p:nvPr/>
        </p:nvSpPr>
        <p:spPr bwMode="auto">
          <a:xfrm>
            <a:off x="5334241" y="1257775"/>
            <a:ext cx="4989203" cy="417557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Maintained by operating system for </a:t>
            </a:r>
            <a:r>
              <a:rPr lang="en-US" sz="2400" dirty="0">
                <a:solidFill>
                  <a:srgbClr val="FF0000"/>
                </a:solidFill>
              </a:rPr>
              <a:t>each process</a:t>
            </a:r>
          </a:p>
          <a:p>
            <a:endParaRPr lang="en-US" sz="2400" dirty="0">
              <a:solidFill>
                <a:srgbClr val="FF0000"/>
              </a:solidFill>
            </a:endParaRPr>
          </a:p>
          <a:p>
            <a:r>
              <a:rPr lang="en-US" sz="2400" dirty="0"/>
              <a:t>Contains the </a:t>
            </a:r>
            <a:r>
              <a:rPr lang="en-US" sz="2400" dirty="0">
                <a:solidFill>
                  <a:srgbClr val="FF0000"/>
                </a:solidFill>
              </a:rPr>
              <a:t>frame location</a:t>
            </a:r>
            <a:r>
              <a:rPr lang="en-US" sz="2400" dirty="0"/>
              <a:t> for each page in the process</a:t>
            </a:r>
          </a:p>
          <a:p>
            <a:endParaRPr lang="en-US" sz="2400" dirty="0"/>
          </a:p>
          <a:p>
            <a:r>
              <a:rPr lang="en-US" sz="2400" dirty="0"/>
              <a:t>Processor must know </a:t>
            </a:r>
            <a:r>
              <a:rPr lang="en-US" sz="2400" dirty="0">
                <a:solidFill>
                  <a:srgbClr val="FF0000"/>
                </a:solidFill>
              </a:rPr>
              <a:t>how to access</a:t>
            </a:r>
            <a:r>
              <a:rPr lang="en-US" sz="2400" dirty="0"/>
              <a:t> for the current process</a:t>
            </a:r>
          </a:p>
          <a:p>
            <a:endParaRPr lang="en-US" sz="2400" dirty="0"/>
          </a:p>
          <a:p>
            <a:r>
              <a:rPr lang="en-US" sz="2400" dirty="0"/>
              <a:t>Used by processor to </a:t>
            </a:r>
            <a:r>
              <a:rPr lang="en-US" sz="2400" dirty="0">
                <a:solidFill>
                  <a:srgbClr val="FF0000"/>
                </a:solidFill>
              </a:rPr>
              <a:t>produce a physical address</a:t>
            </a:r>
          </a:p>
          <a:p>
            <a:endParaRPr lang="en-US" dirty="0"/>
          </a:p>
          <a:p>
            <a:endParaRPr lang="en-US" dirty="0"/>
          </a:p>
        </p:txBody>
      </p:sp>
    </p:spTree>
    <p:extLst>
      <p:ext uri="{BB962C8B-B14F-4D97-AF65-F5344CB8AC3E}">
        <p14:creationId xmlns:p14="http://schemas.microsoft.com/office/powerpoint/2010/main" val="1171755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11</a:t>
            </a:fld>
            <a:endParaRPr lang="en-US" dirty="0"/>
          </a:p>
        </p:txBody>
      </p:sp>
      <p:pic>
        <p:nvPicPr>
          <p:cNvPr id="5" name="Picture 4" descr="f12.pdf"/>
          <p:cNvPicPr>
            <a:picLocks noChangeAspect="1"/>
          </p:cNvPicPr>
          <p:nvPr/>
        </p:nvPicPr>
        <p:blipFill>
          <a:blip r:embed="rId2"/>
          <a:srcRect b="53636"/>
          <a:stretch>
            <a:fillRect/>
          </a:stretch>
        </p:blipFill>
        <p:spPr>
          <a:xfrm>
            <a:off x="1524000" y="1112520"/>
            <a:ext cx="9194798" cy="5516880"/>
          </a:xfrm>
          <a:prstGeom prst="rect">
            <a:avLst/>
          </a:prstGeom>
        </p:spPr>
      </p:pic>
      <p:sp>
        <p:nvSpPr>
          <p:cNvPr id="7" name="Title 1"/>
          <p:cNvSpPr>
            <a:spLocks noGrp="1"/>
          </p:cNvSpPr>
          <p:nvPr>
            <p:ph type="title"/>
          </p:nvPr>
        </p:nvSpPr>
        <p:spPr>
          <a:xfrm>
            <a:off x="2133600" y="113826"/>
            <a:ext cx="8153400" cy="1333974"/>
          </a:xfrm>
        </p:spPr>
        <p:txBody>
          <a:bodyPr/>
          <a:lstStyle/>
          <a:p>
            <a:pPr algn="ctr"/>
            <a:r>
              <a:rPr lang="en-US" sz="3600" dirty="0"/>
              <a:t>How to use a page table to perform logical-to-physical address translations?</a:t>
            </a:r>
          </a:p>
        </p:txBody>
      </p:sp>
    </p:spTree>
    <p:extLst>
      <p:ext uri="{BB962C8B-B14F-4D97-AF65-F5344CB8AC3E}">
        <p14:creationId xmlns:p14="http://schemas.microsoft.com/office/powerpoint/2010/main" val="9528256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2370138" y="304800"/>
            <a:ext cx="7840662" cy="1219200"/>
          </a:xfrm>
        </p:spPr>
        <p:txBody>
          <a:bodyPr/>
          <a:lstStyle/>
          <a:p>
            <a:pPr eaLnBrk="1" hangingPunct="1"/>
            <a:r>
              <a:rPr lang="en-US" dirty="0" smtClean="0"/>
              <a:t>Logical-to-Physical </a:t>
            </a:r>
            <a:r>
              <a:rPr lang="en-US" altLang="en-US" dirty="0" smtClean="0"/>
              <a:t>Address Translation Scheme</a:t>
            </a:r>
          </a:p>
        </p:txBody>
      </p:sp>
      <p:sp>
        <p:nvSpPr>
          <p:cNvPr id="33795" name="Rectangle 1027"/>
          <p:cNvSpPr>
            <a:spLocks noGrp="1" noChangeArrowheads="1"/>
          </p:cNvSpPr>
          <p:nvPr>
            <p:ph type="body" idx="1"/>
          </p:nvPr>
        </p:nvSpPr>
        <p:spPr>
          <a:xfrm>
            <a:off x="2370138" y="1676400"/>
            <a:ext cx="7764462" cy="4876800"/>
          </a:xfrm>
        </p:spPr>
        <p:txBody>
          <a:bodyPr/>
          <a:lstStyle/>
          <a:p>
            <a:pPr>
              <a:defRPr/>
            </a:pPr>
            <a:r>
              <a:rPr lang="en-US" altLang="en-US" sz="2800" dirty="0"/>
              <a:t>Address generated by CPU is divided into:</a:t>
            </a:r>
          </a:p>
          <a:p>
            <a:pPr lvl="1">
              <a:defRPr/>
            </a:pPr>
            <a:r>
              <a:rPr lang="en-US" altLang="en-US" sz="2400" b="1" dirty="0">
                <a:solidFill>
                  <a:srgbClr val="3366FF"/>
                </a:solidFill>
              </a:rPr>
              <a:t>Page number </a:t>
            </a:r>
            <a:r>
              <a:rPr lang="en-US" altLang="en-US" sz="2400" dirty="0"/>
              <a:t>(</a:t>
            </a:r>
            <a:r>
              <a:rPr lang="en-US" altLang="en-US" sz="2400" b="1" i="1" dirty="0">
                <a:solidFill>
                  <a:srgbClr val="3366FF"/>
                </a:solidFill>
              </a:rPr>
              <a:t>p</a:t>
            </a:r>
            <a:r>
              <a:rPr lang="en-US" altLang="en-US" sz="2400" dirty="0"/>
              <a:t>)</a:t>
            </a:r>
            <a:r>
              <a:rPr lang="en-US" altLang="en-US" sz="2400" dirty="0">
                <a:solidFill>
                  <a:srgbClr val="3366FF"/>
                </a:solidFill>
              </a:rPr>
              <a:t> </a:t>
            </a:r>
            <a:r>
              <a:rPr lang="en-US" altLang="en-US" sz="2400" dirty="0"/>
              <a:t>– used as an index into a </a:t>
            </a:r>
            <a:r>
              <a:rPr lang="en-US" altLang="en-US" sz="2400" b="1" dirty="0">
                <a:solidFill>
                  <a:srgbClr val="3366FF"/>
                </a:solidFill>
              </a:rPr>
              <a:t>page table </a:t>
            </a:r>
            <a:r>
              <a:rPr lang="en-US" altLang="en-US" sz="2400" dirty="0"/>
              <a:t>which contains base address of each page in physical memory</a:t>
            </a:r>
          </a:p>
          <a:p>
            <a:pPr lvl="1">
              <a:defRPr/>
            </a:pPr>
            <a:r>
              <a:rPr lang="en-US" altLang="en-US" sz="2400" b="1" dirty="0">
                <a:solidFill>
                  <a:srgbClr val="3366FF"/>
                </a:solidFill>
              </a:rPr>
              <a:t>Page offset </a:t>
            </a:r>
            <a:r>
              <a:rPr lang="en-US" altLang="en-US" sz="2400" dirty="0"/>
              <a:t>(</a:t>
            </a:r>
            <a:r>
              <a:rPr lang="en-US" altLang="en-US" sz="2400" b="1" i="1" dirty="0">
                <a:solidFill>
                  <a:srgbClr val="3366FF"/>
                </a:solidFill>
              </a:rPr>
              <a:t>d</a:t>
            </a:r>
            <a:r>
              <a:rPr lang="en-US" altLang="en-US" sz="2400" dirty="0"/>
              <a:t>)</a:t>
            </a:r>
            <a:r>
              <a:rPr lang="en-US" altLang="en-US" sz="2400" dirty="0">
                <a:solidFill>
                  <a:srgbClr val="3366FF"/>
                </a:solidFill>
              </a:rPr>
              <a:t> </a:t>
            </a:r>
            <a:r>
              <a:rPr lang="en-US" altLang="en-US" sz="2400" dirty="0"/>
              <a:t>– combined with base address to define the physical memory address that is sent to the memory unit</a:t>
            </a:r>
          </a:p>
          <a:p>
            <a:pPr lvl="1">
              <a:defRPr/>
            </a:pPr>
            <a:endParaRPr lang="en-US" altLang="en-US" dirty="0" smtClean="0"/>
          </a:p>
          <a:p>
            <a:pPr lvl="1">
              <a:defRPr/>
            </a:pPr>
            <a:endParaRPr lang="en-US" altLang="en-US" dirty="0" smtClean="0"/>
          </a:p>
          <a:p>
            <a:pPr marL="457200" lvl="1" indent="0">
              <a:buNone/>
              <a:defRPr/>
            </a:pPr>
            <a:endParaRPr lang="en-US" altLang="en-US" dirty="0" smtClean="0"/>
          </a:p>
          <a:p>
            <a:pPr lvl="1">
              <a:defRPr/>
            </a:pPr>
            <a:r>
              <a:rPr lang="en-US" altLang="en-US" sz="2400" dirty="0"/>
              <a:t>For given logical address space 2</a:t>
            </a:r>
            <a:r>
              <a:rPr lang="en-US" altLang="en-US" sz="2400" i="1" baseline="30000" dirty="0"/>
              <a:t>m </a:t>
            </a:r>
            <a:r>
              <a:rPr lang="en-US" altLang="en-US" sz="2400" dirty="0"/>
              <a:t>and page size</a:t>
            </a:r>
            <a:r>
              <a:rPr lang="en-US" altLang="en-US" sz="2400" baseline="30000" dirty="0"/>
              <a:t> </a:t>
            </a:r>
            <a:r>
              <a:rPr lang="en-US" altLang="en-US" sz="2400" i="1" dirty="0"/>
              <a:t>2</a:t>
            </a:r>
            <a:r>
              <a:rPr lang="en-US" altLang="en-US" sz="2400" baseline="30000" dirty="0"/>
              <a:t>n</a:t>
            </a:r>
          </a:p>
        </p:txBody>
      </p:sp>
      <p:pic>
        <p:nvPicPr>
          <p:cNvPr id="36868"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24364" y="4181476"/>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769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4" descr="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1" y="1162050"/>
            <a:ext cx="801420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13</a:t>
            </a:fld>
            <a:endParaRPr lang="en-US" dirty="0"/>
          </a:p>
        </p:txBody>
      </p:sp>
      <p:sp>
        <p:nvSpPr>
          <p:cNvPr id="3" name="Oval 2"/>
          <p:cNvSpPr/>
          <p:nvPr/>
        </p:nvSpPr>
        <p:spPr>
          <a:xfrm>
            <a:off x="2971800" y="3048000"/>
            <a:ext cx="304800" cy="304800"/>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txBox="1">
            <a:spLocks noChangeArrowheads="1"/>
          </p:cNvSpPr>
          <p:nvPr/>
        </p:nvSpPr>
        <p:spPr bwMode="auto">
          <a:xfrm>
            <a:off x="2273300" y="120650"/>
            <a:ext cx="7937500" cy="1479551"/>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t>Logical-to-Physical Address Translations</a:t>
            </a:r>
            <a:endParaRPr lang="en-US" altLang="en-US" dirty="0"/>
          </a:p>
        </p:txBody>
      </p:sp>
    </p:spTree>
    <p:extLst>
      <p:ext uri="{BB962C8B-B14F-4D97-AF65-F5344CB8AC3E}">
        <p14:creationId xmlns:p14="http://schemas.microsoft.com/office/powerpoint/2010/main" val="42502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09775" y="87313"/>
            <a:ext cx="8077200" cy="903287"/>
          </a:xfrm>
        </p:spPr>
        <p:txBody>
          <a:bodyPr/>
          <a:lstStyle/>
          <a:p>
            <a:pPr eaLnBrk="1" hangingPunct="1"/>
            <a:r>
              <a:rPr lang="en-US" altLang="en-US" dirty="0"/>
              <a:t>Page Table: An Example</a:t>
            </a:r>
            <a:endParaRPr lang="en-US" altLang="en-US" dirty="0" smtClean="0"/>
          </a:p>
        </p:txBody>
      </p:sp>
      <p:pic>
        <p:nvPicPr>
          <p:cNvPr id="39940"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965785"/>
            <a:ext cx="4572000" cy="569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14</a:t>
            </a:fld>
            <a:endParaRPr lang="en-US" dirty="0"/>
          </a:p>
        </p:txBody>
      </p:sp>
      <p:sp>
        <p:nvSpPr>
          <p:cNvPr id="3" name="Rectangle 2"/>
          <p:cNvSpPr/>
          <p:nvPr/>
        </p:nvSpPr>
        <p:spPr>
          <a:xfrm>
            <a:off x="6650668" y="1219201"/>
            <a:ext cx="3403948" cy="4401205"/>
          </a:xfrm>
          <a:prstGeom prst="rect">
            <a:avLst/>
          </a:prstGeom>
        </p:spPr>
        <p:txBody>
          <a:bodyPr wrap="square">
            <a:spAutoFit/>
          </a:bodyPr>
          <a:lstStyle/>
          <a:p>
            <a:pPr marL="514350" indent="-514350">
              <a:spcBef>
                <a:spcPts val="0"/>
              </a:spcBef>
              <a:spcAft>
                <a:spcPts val="0"/>
              </a:spcAft>
              <a:buFont typeface="+mj-lt"/>
              <a:buAutoNum type="arabicPeriod"/>
            </a:pPr>
            <a:r>
              <a:rPr lang="en-US" sz="2800" dirty="0">
                <a:latin typeface="Calibri" panose="020F0502020204030204" pitchFamily="34" charset="0"/>
                <a:ea typeface="宋体" panose="02010600030101010101" pitchFamily="2" charset="-122"/>
                <a:cs typeface="Arial" panose="020B0604020202020204" pitchFamily="34" charset="0"/>
              </a:rPr>
              <a:t>What is the size of physical memory</a:t>
            </a:r>
            <a:r>
              <a:rPr lang="en-US" sz="2800" dirty="0">
                <a:latin typeface="Calibri" panose="020F0502020204030204" pitchFamily="34" charset="0"/>
                <a:ea typeface="宋体" panose="02010600030101010101" pitchFamily="2" charset="-122"/>
                <a:cs typeface="Courier New" panose="02070309020205020404" pitchFamily="49" charset="0"/>
              </a:rPr>
              <a:t>?</a:t>
            </a:r>
          </a:p>
          <a:p>
            <a:pPr marL="514350" indent="-514350">
              <a:spcBef>
                <a:spcPts val="0"/>
              </a:spcBef>
              <a:spcAft>
                <a:spcPts val="0"/>
              </a:spcAft>
              <a:buFont typeface="+mj-lt"/>
              <a:buAutoNum type="arabicPeriod"/>
            </a:pPr>
            <a:r>
              <a:rPr lang="en-US" sz="2800" dirty="0">
                <a:latin typeface="Calibri" panose="020F0502020204030204" pitchFamily="34" charset="0"/>
                <a:ea typeface="宋体" panose="02010600030101010101" pitchFamily="2" charset="-122"/>
                <a:cs typeface="Courier New" panose="02070309020205020404" pitchFamily="49" charset="0"/>
              </a:rPr>
              <a:t>What is the page size? </a:t>
            </a:r>
          </a:p>
          <a:p>
            <a:pPr marL="514350" indent="-514350">
              <a:spcBef>
                <a:spcPts val="0"/>
              </a:spcBef>
              <a:spcAft>
                <a:spcPts val="0"/>
              </a:spcAft>
              <a:buFont typeface="+mj-lt"/>
              <a:buAutoNum type="arabicPeriod"/>
            </a:pPr>
            <a:r>
              <a:rPr lang="en-US" sz="2800" dirty="0">
                <a:latin typeface="Calibri" panose="020F0502020204030204" pitchFamily="34" charset="0"/>
                <a:ea typeface="宋体" panose="02010600030101010101" pitchFamily="2" charset="-122"/>
                <a:cs typeface="Courier New" panose="02070309020205020404" pitchFamily="49" charset="0"/>
              </a:rPr>
              <a:t>How many bits are used as an index into a page table? </a:t>
            </a:r>
          </a:p>
          <a:p>
            <a:pPr marL="514350" indent="-514350">
              <a:spcBef>
                <a:spcPts val="0"/>
              </a:spcBef>
              <a:spcAft>
                <a:spcPts val="0"/>
              </a:spcAft>
              <a:buFont typeface="+mj-lt"/>
              <a:buAutoNum type="arabicPeriod"/>
            </a:pPr>
            <a:r>
              <a:rPr lang="en-US" sz="2800" dirty="0">
                <a:latin typeface="Calibri" panose="020F0502020204030204" pitchFamily="34" charset="0"/>
                <a:ea typeface="宋体" panose="02010600030101010101" pitchFamily="2" charset="-122"/>
                <a:cs typeface="Courier New" panose="02070309020205020404" pitchFamily="49" charset="0"/>
              </a:rPr>
              <a:t>How many bits are used for page offset?</a:t>
            </a:r>
            <a:endParaRPr lang="en-US" sz="28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556068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81200" y="457200"/>
            <a:ext cx="8534400" cy="1371600"/>
          </a:xfrm>
        </p:spPr>
        <p:txBody>
          <a:bodyPr/>
          <a:lstStyle/>
          <a:p>
            <a:r>
              <a:rPr lang="en-US" altLang="en-US" dirty="0" smtClean="0"/>
              <a:t>Calculating Internal Fragmentation</a:t>
            </a:r>
          </a:p>
        </p:txBody>
      </p:sp>
      <p:sp>
        <p:nvSpPr>
          <p:cNvPr id="40963" name="Content Placeholder 2"/>
          <p:cNvSpPr>
            <a:spLocks noGrp="1"/>
          </p:cNvSpPr>
          <p:nvPr>
            <p:ph idx="1"/>
          </p:nvPr>
        </p:nvSpPr>
        <p:spPr>
          <a:xfrm>
            <a:off x="2205038" y="1824842"/>
            <a:ext cx="8086725" cy="4419600"/>
          </a:xfrm>
        </p:spPr>
        <p:txBody>
          <a:bodyPr/>
          <a:lstStyle/>
          <a:p>
            <a:pPr>
              <a:buFont typeface="Arial" panose="020B0604020202020204" pitchFamily="34" charset="0"/>
              <a:buChar char="•"/>
            </a:pPr>
            <a:r>
              <a:rPr lang="en-US" altLang="en-US" dirty="0" smtClean="0"/>
              <a:t>Page size = 2,048 bytes</a:t>
            </a:r>
          </a:p>
          <a:p>
            <a:pPr>
              <a:buFont typeface="Arial" panose="020B0604020202020204" pitchFamily="34" charset="0"/>
              <a:buChar char="•"/>
            </a:pPr>
            <a:r>
              <a:rPr lang="en-US" altLang="en-US" dirty="0" smtClean="0"/>
              <a:t>Process size = 72,766 bytes</a:t>
            </a:r>
          </a:p>
          <a:p>
            <a:pPr>
              <a:buFont typeface="Arial" panose="020B0604020202020204" pitchFamily="34" charset="0"/>
              <a:buChar char="•"/>
            </a:pPr>
            <a:endParaRPr lang="en-US" altLang="en-US" dirty="0"/>
          </a:p>
          <a:p>
            <a:pPr marL="514350" indent="-514350">
              <a:buFont typeface="+mj-lt"/>
              <a:buAutoNum type="arabicPeriod"/>
            </a:pPr>
            <a:r>
              <a:rPr lang="en-US" dirty="0" smtClean="0"/>
              <a:t>How </a:t>
            </a:r>
            <a:r>
              <a:rPr lang="en-US" dirty="0"/>
              <a:t>many pages are there in this process? </a:t>
            </a:r>
            <a:endParaRPr lang="en-US" dirty="0" smtClean="0"/>
          </a:p>
          <a:p>
            <a:pPr marL="514350" indent="-514350">
              <a:buFont typeface="+mj-lt"/>
              <a:buAutoNum type="arabicPeriod"/>
            </a:pPr>
            <a:r>
              <a:rPr lang="en-US" dirty="0" smtClean="0"/>
              <a:t>How </a:t>
            </a:r>
            <a:r>
              <a:rPr lang="en-US" dirty="0"/>
              <a:t>many bytes are there in the last page? </a:t>
            </a:r>
            <a:endParaRPr lang="en-US" dirty="0" smtClean="0"/>
          </a:p>
          <a:p>
            <a:pPr marL="514350" indent="-514350">
              <a:buFont typeface="+mj-lt"/>
              <a:buAutoNum type="arabicPeriod"/>
            </a:pPr>
            <a:r>
              <a:rPr lang="en-US" dirty="0" smtClean="0"/>
              <a:t>What </a:t>
            </a:r>
            <a:r>
              <a:rPr lang="en-US" dirty="0"/>
              <a:t>is the internal fragment</a:t>
            </a:r>
            <a:r>
              <a:rPr lang="en-US" dirty="0" smtClean="0"/>
              <a:t>?</a:t>
            </a:r>
          </a:p>
          <a:p>
            <a:pPr marL="514350" indent="-514350">
              <a:buFont typeface="+mj-lt"/>
              <a:buAutoNum type="arabicPeriod"/>
            </a:pPr>
            <a:r>
              <a:rPr lang="en-US" dirty="0" smtClean="0"/>
              <a:t>What </a:t>
            </a:r>
            <a:r>
              <a:rPr lang="en-US" dirty="0"/>
              <a:t>is the worst case fragmentation? </a:t>
            </a:r>
            <a:endParaRPr lang="en-US" dirty="0" smtClean="0"/>
          </a:p>
          <a:p>
            <a:pPr marL="514350" indent="-514350">
              <a:buFont typeface="+mj-lt"/>
              <a:buAutoNum type="arabicPeriod"/>
            </a:pPr>
            <a:r>
              <a:rPr lang="en-US" dirty="0" smtClean="0"/>
              <a:t>What </a:t>
            </a:r>
            <a:r>
              <a:rPr lang="en-US" dirty="0"/>
              <a:t>is the average fragmentation?</a:t>
            </a:r>
            <a:endParaRPr lang="en-US" altLang="en-US" dirty="0" smtClean="0"/>
          </a:p>
        </p:txBody>
      </p:sp>
    </p:spTree>
    <p:extLst>
      <p:ext uri="{BB962C8B-B14F-4D97-AF65-F5344CB8AC3E}">
        <p14:creationId xmlns:p14="http://schemas.microsoft.com/office/powerpoint/2010/main" val="88250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012950" y="120650"/>
            <a:ext cx="8229600" cy="1174750"/>
          </a:xfrm>
        </p:spPr>
        <p:txBody>
          <a:bodyPr/>
          <a:lstStyle/>
          <a:p>
            <a:r>
              <a:rPr lang="en-US" altLang="en-US" dirty="0"/>
              <a:t>Are small frame sizes desirable?</a:t>
            </a:r>
          </a:p>
        </p:txBody>
      </p:sp>
      <p:sp>
        <p:nvSpPr>
          <p:cNvPr id="40963" name="Content Placeholder 2"/>
          <p:cNvSpPr>
            <a:spLocks noGrp="1"/>
          </p:cNvSpPr>
          <p:nvPr>
            <p:ph idx="1"/>
          </p:nvPr>
        </p:nvSpPr>
        <p:spPr>
          <a:xfrm>
            <a:off x="2209800" y="1447800"/>
            <a:ext cx="8086725" cy="5105400"/>
          </a:xfrm>
        </p:spPr>
        <p:txBody>
          <a:bodyPr/>
          <a:lstStyle/>
          <a:p>
            <a:r>
              <a:rPr lang="en-US" altLang="en-US" dirty="0" smtClean="0"/>
              <a:t>Small </a:t>
            </a:r>
            <a:r>
              <a:rPr lang="en-US" altLang="en-US" dirty="0"/>
              <a:t>frame </a:t>
            </a:r>
            <a:r>
              <a:rPr lang="en-US" altLang="en-US" dirty="0" smtClean="0"/>
              <a:t>size: small </a:t>
            </a:r>
            <a:r>
              <a:rPr lang="en-US" altLang="en-US" dirty="0"/>
              <a:t>fragment</a:t>
            </a:r>
          </a:p>
          <a:p>
            <a:pPr>
              <a:spcBef>
                <a:spcPct val="30000"/>
              </a:spcBef>
              <a:defRPr/>
            </a:pPr>
            <a:endParaRPr lang="en-US" altLang="en-US" dirty="0" smtClean="0"/>
          </a:p>
          <a:p>
            <a:pPr>
              <a:spcBef>
                <a:spcPct val="30000"/>
              </a:spcBef>
              <a:defRPr/>
            </a:pPr>
            <a:r>
              <a:rPr lang="en-US" altLang="en-US" dirty="0" smtClean="0"/>
              <a:t>Small </a:t>
            </a:r>
            <a:r>
              <a:rPr lang="en-US" altLang="en-US" dirty="0"/>
              <a:t>frame </a:t>
            </a:r>
            <a:r>
              <a:rPr lang="en-US" altLang="en-US" dirty="0" smtClean="0"/>
              <a:t>size: large </a:t>
            </a:r>
            <a:r>
              <a:rPr lang="en-US" altLang="en-US" dirty="0"/>
              <a:t>table size</a:t>
            </a:r>
          </a:p>
          <a:p>
            <a:pPr marL="857250" lvl="1" indent="-457200"/>
            <a:r>
              <a:rPr lang="en-US" altLang="en-US" dirty="0" smtClean="0"/>
              <a:t>each page table entry takes memory to track</a:t>
            </a:r>
          </a:p>
          <a:p>
            <a:pPr>
              <a:buFont typeface="Arial" panose="020B0604020202020204" pitchFamily="34" charset="0"/>
              <a:buChar char="•"/>
            </a:pPr>
            <a:endParaRPr lang="en-US" altLang="en-US" dirty="0" smtClean="0"/>
          </a:p>
          <a:p>
            <a:pPr>
              <a:buFont typeface="Arial" panose="020B0604020202020204" pitchFamily="34" charset="0"/>
              <a:buChar char="•"/>
            </a:pPr>
            <a:r>
              <a:rPr lang="en-US" altLang="en-US" dirty="0" smtClean="0"/>
              <a:t>Page sizes growing over time</a:t>
            </a:r>
          </a:p>
          <a:p>
            <a:pPr lvl="1"/>
            <a:r>
              <a:rPr lang="en-US" altLang="en-US" dirty="0" smtClean="0"/>
              <a:t>Solaris supports two page sizes – 8 KB and 4 MB</a:t>
            </a:r>
          </a:p>
        </p:txBody>
      </p:sp>
    </p:spTree>
    <p:extLst>
      <p:ext uri="{BB962C8B-B14F-4D97-AF65-F5344CB8AC3E}">
        <p14:creationId xmlns:p14="http://schemas.microsoft.com/office/powerpoint/2010/main" val="336548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735932" y="427038"/>
            <a:ext cx="8779669" cy="1096962"/>
          </a:xfrm>
        </p:spPr>
        <p:txBody>
          <a:bodyPr/>
          <a:lstStyle/>
          <a:p>
            <a:pPr eaLnBrk="1" hangingPunct="1"/>
            <a:r>
              <a:rPr lang="en-US" altLang="en-US" dirty="0" smtClean="0"/>
              <a:t>Two registers to support paging</a:t>
            </a:r>
          </a:p>
        </p:txBody>
      </p:sp>
      <p:sp>
        <p:nvSpPr>
          <p:cNvPr id="43011" name="Rectangle 3"/>
          <p:cNvSpPr>
            <a:spLocks noGrp="1" noChangeArrowheads="1"/>
          </p:cNvSpPr>
          <p:nvPr>
            <p:ph type="body" idx="1"/>
          </p:nvPr>
        </p:nvSpPr>
        <p:spPr>
          <a:xfrm>
            <a:off x="1961357" y="1524000"/>
            <a:ext cx="8647112" cy="5181600"/>
          </a:xfrm>
        </p:spPr>
        <p:txBody>
          <a:bodyPr/>
          <a:lstStyle/>
          <a:p>
            <a:pPr marL="514350" indent="-514350">
              <a:buAutoNum type="arabicParenBoth"/>
            </a:pPr>
            <a:r>
              <a:rPr lang="en-US" sz="2800" dirty="0"/>
              <a:t>Where should we keep page tables? </a:t>
            </a:r>
          </a:p>
          <a:p>
            <a:pPr marL="514350" indent="-514350">
              <a:buAutoNum type="arabicParenBoth"/>
            </a:pPr>
            <a:endParaRPr lang="en-US" sz="2800" dirty="0"/>
          </a:p>
          <a:p>
            <a:pPr marL="514350" indent="-514350">
              <a:buAutoNum type="arabicParenBoth"/>
            </a:pPr>
            <a:r>
              <a:rPr lang="en-US" sz="2800" dirty="0"/>
              <a:t>Where does the </a:t>
            </a:r>
            <a:r>
              <a:rPr lang="en-US" sz="2800" i="1" dirty="0">
                <a:solidFill>
                  <a:srgbClr val="FF0000"/>
                </a:solidFill>
              </a:rPr>
              <a:t>Page-table base register</a:t>
            </a:r>
            <a:r>
              <a:rPr lang="en-US" sz="2800" i="1" dirty="0"/>
              <a:t> (PTBR) </a:t>
            </a:r>
            <a:r>
              <a:rPr lang="en-US" sz="2800" dirty="0"/>
              <a:t>point at? </a:t>
            </a:r>
          </a:p>
          <a:p>
            <a:pPr marL="514350" indent="-514350">
              <a:buAutoNum type="arabicParenBoth"/>
            </a:pPr>
            <a:endParaRPr lang="en-US" sz="2800" dirty="0"/>
          </a:p>
          <a:p>
            <a:pPr marL="514350" indent="-514350">
              <a:buAutoNum type="arabicParenBoth"/>
            </a:pPr>
            <a:r>
              <a:rPr lang="en-US" sz="2800" dirty="0"/>
              <a:t>The </a:t>
            </a:r>
            <a:r>
              <a:rPr lang="en-US" sz="2800" i="1" dirty="0">
                <a:solidFill>
                  <a:srgbClr val="FF0000"/>
                </a:solidFill>
              </a:rPr>
              <a:t>Page-table length register </a:t>
            </a:r>
            <a:r>
              <a:rPr lang="en-US" sz="2800" i="1" dirty="0"/>
              <a:t>(PTLR)</a:t>
            </a:r>
            <a:r>
              <a:rPr lang="en-US" sz="2800" dirty="0"/>
              <a:t> indicates size of the page table. Why the </a:t>
            </a:r>
            <a:r>
              <a:rPr lang="en-US" sz="2800" i="1" dirty="0"/>
              <a:t>Page-table length register (PTLR) </a:t>
            </a:r>
            <a:r>
              <a:rPr lang="en-US" sz="2800" dirty="0"/>
              <a:t>is important? </a:t>
            </a:r>
          </a:p>
          <a:p>
            <a:endParaRPr lang="en-US" altLang="en-US" sz="2800" dirty="0"/>
          </a:p>
        </p:txBody>
      </p:sp>
    </p:spTree>
    <p:extLst>
      <p:ext uri="{BB962C8B-B14F-4D97-AF65-F5344CB8AC3E}">
        <p14:creationId xmlns:p14="http://schemas.microsoft.com/office/powerpoint/2010/main" val="1031211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185737"/>
            <a:ext cx="8229600" cy="804863"/>
          </a:xfrm>
        </p:spPr>
        <p:txBody>
          <a:bodyPr/>
          <a:lstStyle/>
          <a:p>
            <a:pPr eaLnBrk="1" hangingPunct="1"/>
            <a:r>
              <a:rPr lang="en-US" altLang="en-US" sz="2800" dirty="0"/>
              <a:t>Paging Hardware with </a:t>
            </a:r>
            <a:br>
              <a:rPr lang="en-US" altLang="en-US" sz="2800" dirty="0"/>
            </a:br>
            <a:r>
              <a:rPr lang="en-US" altLang="en-US" sz="2800" dirty="0"/>
              <a:t> Translation Look-aside Buffers (TLB)</a:t>
            </a:r>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0" y="990600"/>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18</a:t>
            </a:fld>
            <a:endParaRPr lang="en-US" dirty="0"/>
          </a:p>
        </p:txBody>
      </p:sp>
      <p:sp>
        <p:nvSpPr>
          <p:cNvPr id="3" name="Rectangle 2"/>
          <p:cNvSpPr/>
          <p:nvPr/>
        </p:nvSpPr>
        <p:spPr>
          <a:xfrm>
            <a:off x="5486400" y="4267200"/>
            <a:ext cx="914400"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15000" y="4724400"/>
            <a:ext cx="4572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91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3"/>
                                        </p:tgtEl>
                                      </p:cBhvr>
                                      <p:by x="50000" y="50000"/>
                                    </p:animScale>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3.33333E-6 4.44444E-6 L -0.11666 -0.31667 " pathEditMode="relative" rAng="0" ptsTypes="AA">
                                      <p:cBhvr>
                                        <p:cTn id="23" dur="2000" fill="hold"/>
                                        <p:tgtEl>
                                          <p:spTgt spid="4"/>
                                        </p:tgtEl>
                                        <p:attrNameLst>
                                          <p:attrName>ppt_x</p:attrName>
                                          <p:attrName>ppt_y</p:attrName>
                                        </p:attrNameLst>
                                      </p:cBhvr>
                                      <p:rCtr x="-5833" y="-1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1981200" y="166688"/>
            <a:ext cx="8229600" cy="900112"/>
          </a:xfrm>
        </p:spPr>
        <p:txBody>
          <a:bodyPr/>
          <a:lstStyle/>
          <a:p>
            <a:pPr eaLnBrk="1" hangingPunct="1"/>
            <a:r>
              <a:rPr lang="en-US" altLang="en-US" dirty="0" smtClean="0"/>
              <a:t>Parallel Searching the TLB</a:t>
            </a:r>
          </a:p>
        </p:txBody>
      </p:sp>
      <p:sp>
        <p:nvSpPr>
          <p:cNvPr id="45059" name="Rectangle 2051"/>
          <p:cNvSpPr>
            <a:spLocks noGrp="1" noChangeArrowheads="1"/>
          </p:cNvSpPr>
          <p:nvPr>
            <p:ph type="body" idx="1"/>
          </p:nvPr>
        </p:nvSpPr>
        <p:spPr>
          <a:xfrm>
            <a:off x="2427288" y="1211263"/>
            <a:ext cx="7351712" cy="4483100"/>
          </a:xfrm>
        </p:spPr>
        <p:txBody>
          <a:bodyPr/>
          <a:lstStyle/>
          <a:p>
            <a:r>
              <a:rPr lang="en-US" altLang="en-US" smtClean="0"/>
              <a:t>Associative memory – parallel search </a:t>
            </a:r>
          </a:p>
          <a:p>
            <a:endParaRPr lang="en-US" altLang="en-US" smtClean="0"/>
          </a:p>
          <a:p>
            <a:endParaRPr lang="en-US" altLang="en-US" smtClean="0"/>
          </a:p>
          <a:p>
            <a:endParaRPr lang="en-US" altLang="en-US" smtClean="0"/>
          </a:p>
          <a:p>
            <a:endParaRPr lang="en-US" altLang="en-US" smtClean="0"/>
          </a:p>
          <a:p>
            <a:pPr>
              <a:buFont typeface="Monotype Sorts" pitchFamily="-84" charset="2"/>
              <a:buNone/>
            </a:pPr>
            <a:endParaRPr lang="en-US" altLang="en-US" smtClean="0"/>
          </a:p>
          <a:p>
            <a:r>
              <a:rPr lang="en-US" altLang="en-US" smtClean="0"/>
              <a:t>Address translation (p, d)</a:t>
            </a:r>
          </a:p>
          <a:p>
            <a:pPr marL="627063" lvl="1"/>
            <a:r>
              <a:rPr lang="en-US" altLang="en-US" smtClean="0"/>
              <a:t>If p is in associative register, get frame # out</a:t>
            </a:r>
          </a:p>
          <a:p>
            <a:pPr marL="627063" lvl="1"/>
            <a:r>
              <a:rPr lang="en-US" altLang="en-US" smtClean="0"/>
              <a:t>Otherwise get frame # from page table in memory</a:t>
            </a:r>
          </a:p>
          <a:p>
            <a:pPr marL="627063" lvl="1"/>
            <a:endParaRPr lang="en-US" altLang="en-US" smtClean="0"/>
          </a:p>
        </p:txBody>
      </p:sp>
      <p:pic>
        <p:nvPicPr>
          <p:cNvPr id="45060"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19476" y="1693864"/>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81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FC80368-984A-7945-B53B-00099D7049E6}" type="slidenum">
              <a:rPr lang="en-US" altLang="en-US" sz="1400">
                <a:latin typeface="Arial" charset="0"/>
              </a:rPr>
              <a:pPr/>
              <a:t>2</a:t>
            </a:fld>
            <a:endParaRPr lang="en-US" altLang="en-US" sz="1400">
              <a:latin typeface="Arial" charset="0"/>
            </a:endParaRPr>
          </a:p>
        </p:txBody>
      </p:sp>
      <p:pic>
        <p:nvPicPr>
          <p:cNvPr id="7885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0"/>
            <a:ext cx="12218988"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88" y="4659313"/>
            <a:ext cx="12218988"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7216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185737"/>
            <a:ext cx="8229600" cy="804863"/>
          </a:xfrm>
        </p:spPr>
        <p:txBody>
          <a:bodyPr/>
          <a:lstStyle/>
          <a:p>
            <a:pPr eaLnBrk="1" hangingPunct="1"/>
            <a:r>
              <a:rPr lang="en-US" altLang="en-US" dirty="0" smtClean="0"/>
              <a:t>What </a:t>
            </a:r>
            <a:r>
              <a:rPr lang="en-US" altLang="en-US" dirty="0"/>
              <a:t>happens on </a:t>
            </a:r>
            <a:r>
              <a:rPr lang="en-US" altLang="en-US" dirty="0" smtClean="0"/>
              <a:t>a </a:t>
            </a:r>
            <a:r>
              <a:rPr lang="en-US" altLang="en-US" dirty="0"/>
              <a:t>TLB </a:t>
            </a:r>
            <a:r>
              <a:rPr lang="en-US" altLang="en-US" dirty="0" smtClean="0"/>
              <a:t>miss?</a:t>
            </a:r>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8321" y="910646"/>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20</a:t>
            </a:fld>
            <a:endParaRPr lang="en-US" dirty="0"/>
          </a:p>
        </p:txBody>
      </p:sp>
      <p:sp>
        <p:nvSpPr>
          <p:cNvPr id="5" name="Rectangle 4"/>
          <p:cNvSpPr/>
          <p:nvPr/>
        </p:nvSpPr>
        <p:spPr>
          <a:xfrm>
            <a:off x="1905000" y="5417404"/>
            <a:ext cx="3962400" cy="830997"/>
          </a:xfrm>
          <a:prstGeom prst="rect">
            <a:avLst/>
          </a:prstGeom>
          <a:solidFill>
            <a:srgbClr val="F8FD88"/>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sz="2400"/>
              <a:t>Value </a:t>
            </a:r>
            <a:r>
              <a:rPr lang="en-US" altLang="en-US" sz="2400" dirty="0">
                <a:solidFill>
                  <a:srgbClr val="FF0000"/>
                </a:solidFill>
              </a:rPr>
              <a:t>(?)</a:t>
            </a:r>
            <a:r>
              <a:rPr lang="en-US" altLang="en-US" sz="2400" dirty="0"/>
              <a:t> is loaded into </a:t>
            </a:r>
            <a:r>
              <a:rPr lang="en-US" altLang="en-US" sz="2400"/>
              <a:t>the TLB </a:t>
            </a:r>
            <a:r>
              <a:rPr lang="en-US" altLang="en-US" sz="2400" dirty="0"/>
              <a:t>for faster access next time</a:t>
            </a:r>
          </a:p>
        </p:txBody>
      </p:sp>
      <p:sp>
        <p:nvSpPr>
          <p:cNvPr id="8" name="Rectangle 7"/>
          <p:cNvSpPr/>
          <p:nvPr/>
        </p:nvSpPr>
        <p:spPr>
          <a:xfrm>
            <a:off x="1905000" y="5417404"/>
            <a:ext cx="3962400" cy="830997"/>
          </a:xfrm>
          <a:prstGeom prst="rect">
            <a:avLst/>
          </a:prstGeom>
          <a:solidFill>
            <a:srgbClr val="F8FD88"/>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sz="2400" dirty="0"/>
              <a:t>  Replacement policies must  </a:t>
            </a:r>
          </a:p>
          <a:p>
            <a:r>
              <a:rPr lang="en-US" altLang="en-US" sz="2400" dirty="0"/>
              <a:t>  be considered</a:t>
            </a:r>
          </a:p>
        </p:txBody>
      </p:sp>
    </p:spTree>
    <p:extLst>
      <p:ext uri="{BB962C8B-B14F-4D97-AF65-F5344CB8AC3E}">
        <p14:creationId xmlns:p14="http://schemas.microsoft.com/office/powerpoint/2010/main" val="573860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457200"/>
          </a:xfrm>
        </p:spPr>
        <p:txBody>
          <a:bodyPr/>
          <a:lstStyle/>
          <a:p>
            <a:r>
              <a:rPr lang="en-US" sz="2800" dirty="0"/>
              <a:t>Paging and Translation Lookaside Buffer (TLB)</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21</a:t>
            </a:fld>
            <a:endParaRPr lang="en-US" dirty="0"/>
          </a:p>
        </p:txBody>
      </p:sp>
      <p:pic>
        <p:nvPicPr>
          <p:cNvPr id="6" name="Picture 5"/>
          <p:cNvPicPr>
            <a:picLocks noChangeAspect="1"/>
          </p:cNvPicPr>
          <p:nvPr/>
        </p:nvPicPr>
        <p:blipFill>
          <a:blip r:embed="rId3"/>
          <a:stretch>
            <a:fillRect/>
          </a:stretch>
        </p:blipFill>
        <p:spPr>
          <a:xfrm>
            <a:off x="2895600" y="728900"/>
            <a:ext cx="6400800" cy="6109308"/>
          </a:xfrm>
          <a:prstGeom prst="rect">
            <a:avLst/>
          </a:prstGeom>
        </p:spPr>
      </p:pic>
    </p:spTree>
    <p:extLst>
      <p:ext uri="{BB962C8B-B14F-4D97-AF65-F5344CB8AC3E}">
        <p14:creationId xmlns:p14="http://schemas.microsoft.com/office/powerpoint/2010/main" val="7493893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Page-table Base Register </a:t>
            </a:r>
            <a:br>
              <a:rPr lang="en-US" sz="4000" dirty="0"/>
            </a:br>
            <a:r>
              <a:rPr lang="en-US" sz="4000" dirty="0"/>
              <a:t>(Page Table Pointer)</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22</a:t>
            </a:fld>
            <a:endParaRPr lang="en-US" dirty="0"/>
          </a:p>
        </p:txBody>
      </p:sp>
      <p:pic>
        <p:nvPicPr>
          <p:cNvPr id="4" name="Picture 3"/>
          <p:cNvPicPr>
            <a:picLocks noChangeAspect="1"/>
          </p:cNvPicPr>
          <p:nvPr/>
        </p:nvPicPr>
        <p:blipFill>
          <a:blip r:embed="rId3"/>
          <a:stretch>
            <a:fillRect/>
          </a:stretch>
        </p:blipFill>
        <p:spPr>
          <a:xfrm>
            <a:off x="1831932" y="1533526"/>
            <a:ext cx="8607468" cy="5248275"/>
          </a:xfrm>
          <a:prstGeom prst="rect">
            <a:avLst/>
          </a:prstGeom>
        </p:spPr>
      </p:pic>
    </p:spTree>
    <p:extLst>
      <p:ext uri="{BB962C8B-B14F-4D97-AF65-F5344CB8AC3E}">
        <p14:creationId xmlns:p14="http://schemas.microsoft.com/office/powerpoint/2010/main" val="94684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226" y="274638"/>
            <a:ext cx="8229600" cy="1143000"/>
          </a:xfrm>
        </p:spPr>
        <p:txBody>
          <a:bodyPr/>
          <a:lstStyle/>
          <a:p>
            <a:r>
              <a:rPr lang="en-US" dirty="0" smtClean="0"/>
              <a:t>Two-Level Page Table</a:t>
            </a:r>
            <a:endParaRPr lang="en-US" dirty="0"/>
          </a:p>
        </p:txBody>
      </p:sp>
      <p:sp>
        <p:nvSpPr>
          <p:cNvPr id="3" name="Slide Number Placeholder 2"/>
          <p:cNvSpPr>
            <a:spLocks noGrp="1"/>
          </p:cNvSpPr>
          <p:nvPr>
            <p:ph type="sldNum" sz="quarter" idx="12"/>
          </p:nvPr>
        </p:nvSpPr>
        <p:spPr>
          <a:xfrm>
            <a:off x="1905000" y="5791201"/>
            <a:ext cx="990600" cy="365125"/>
          </a:xfrm>
        </p:spPr>
        <p:txBody>
          <a:bodyPr/>
          <a:lstStyle/>
          <a:p>
            <a:pPr>
              <a:defRPr/>
            </a:pPr>
            <a:fld id="{97012834-41A2-49E3-8762-B14EE3F5CFB1}" type="slidenum">
              <a:rPr lang="en-US" smtClean="0"/>
              <a:pPr>
                <a:defRPr/>
              </a:pPr>
              <a:t>23</a:t>
            </a:fld>
            <a:endParaRPr lang="en-US" dirty="0"/>
          </a:p>
        </p:txBody>
      </p:sp>
      <p:pic>
        <p:nvPicPr>
          <p:cNvPr id="4" name="Picture 3"/>
          <p:cNvPicPr>
            <a:picLocks noChangeAspect="1"/>
          </p:cNvPicPr>
          <p:nvPr/>
        </p:nvPicPr>
        <p:blipFill>
          <a:blip r:embed="rId3"/>
          <a:stretch>
            <a:fillRect/>
          </a:stretch>
        </p:blipFill>
        <p:spPr>
          <a:xfrm>
            <a:off x="3486150" y="1295400"/>
            <a:ext cx="7105650" cy="4724400"/>
          </a:xfrm>
          <a:prstGeom prst="rect">
            <a:avLst/>
          </a:prstGeom>
        </p:spPr>
      </p:pic>
      <p:sp>
        <p:nvSpPr>
          <p:cNvPr id="5" name="TextBox 4"/>
          <p:cNvSpPr txBox="1"/>
          <p:nvPr/>
        </p:nvSpPr>
        <p:spPr>
          <a:xfrm>
            <a:off x="1761226" y="1066801"/>
            <a:ext cx="1600200" cy="830997"/>
          </a:xfrm>
          <a:prstGeom prst="rect">
            <a:avLst/>
          </a:prstGeom>
          <a:noFill/>
        </p:spPr>
        <p:txBody>
          <a:bodyPr wrap="square" rtlCol="0">
            <a:spAutoFit/>
          </a:bodyPr>
          <a:lstStyle/>
          <a:p>
            <a:r>
              <a:rPr lang="en-US" sz="2400" dirty="0">
                <a:solidFill>
                  <a:srgbClr val="FF0000"/>
                </a:solidFill>
                <a:latin typeface="Calibri"/>
                <a:cs typeface="Calibri"/>
              </a:rPr>
              <a:t>4KB root page table</a:t>
            </a:r>
          </a:p>
        </p:txBody>
      </p:sp>
      <p:sp>
        <p:nvSpPr>
          <p:cNvPr id="6" name="TextBox 5"/>
          <p:cNvSpPr txBox="1"/>
          <p:nvPr/>
        </p:nvSpPr>
        <p:spPr>
          <a:xfrm>
            <a:off x="1676400" y="1828801"/>
            <a:ext cx="1910212" cy="1200329"/>
          </a:xfrm>
          <a:prstGeom prst="rect">
            <a:avLst/>
          </a:prstGeom>
          <a:noFill/>
        </p:spPr>
        <p:txBody>
          <a:bodyPr wrap="square" rtlCol="0">
            <a:spAutoFit/>
          </a:bodyPr>
          <a:lstStyle/>
          <a:p>
            <a:r>
              <a:rPr lang="en-US" sz="2400" dirty="0">
                <a:latin typeface="Calibri"/>
                <a:cs typeface="Calibri"/>
              </a:rPr>
              <a:t>1. How many  root page table entries?</a:t>
            </a:r>
          </a:p>
        </p:txBody>
      </p:sp>
      <p:sp>
        <p:nvSpPr>
          <p:cNvPr id="7" name="TextBox 6"/>
          <p:cNvSpPr txBox="1"/>
          <p:nvPr/>
        </p:nvSpPr>
        <p:spPr>
          <a:xfrm>
            <a:off x="6096001" y="1600201"/>
            <a:ext cx="3896264" cy="1200329"/>
          </a:xfrm>
          <a:prstGeom prst="rect">
            <a:avLst/>
          </a:prstGeom>
          <a:noFill/>
        </p:spPr>
        <p:txBody>
          <a:bodyPr wrap="square" rtlCol="0">
            <a:spAutoFit/>
          </a:bodyPr>
          <a:lstStyle/>
          <a:p>
            <a:r>
              <a:rPr lang="en-US" sz="2400" dirty="0">
                <a:latin typeface="Calibri"/>
                <a:cs typeface="Calibri"/>
              </a:rPr>
              <a:t>Assume  (1) we have </a:t>
            </a:r>
            <a:r>
              <a:rPr lang="en-US" sz="2400" dirty="0">
                <a:solidFill>
                  <a:srgbClr val="FF0000"/>
                </a:solidFill>
                <a:latin typeface="Calibri"/>
                <a:cs typeface="Calibri"/>
              </a:rPr>
              <a:t>4-byte page table entry</a:t>
            </a:r>
            <a:r>
              <a:rPr lang="en-US" sz="2400" dirty="0">
                <a:latin typeface="Calibri"/>
                <a:cs typeface="Calibri"/>
              </a:rPr>
              <a:t>. (2) page size is 4KB</a:t>
            </a:r>
          </a:p>
        </p:txBody>
      </p:sp>
      <p:sp>
        <p:nvSpPr>
          <p:cNvPr id="8" name="TextBox 7"/>
          <p:cNvSpPr txBox="1"/>
          <p:nvPr/>
        </p:nvSpPr>
        <p:spPr>
          <a:xfrm>
            <a:off x="1747388" y="3124200"/>
            <a:ext cx="1910212" cy="1938992"/>
          </a:xfrm>
          <a:prstGeom prst="rect">
            <a:avLst/>
          </a:prstGeom>
          <a:noFill/>
        </p:spPr>
        <p:txBody>
          <a:bodyPr wrap="square" rtlCol="0">
            <a:spAutoFit/>
          </a:bodyPr>
          <a:lstStyle/>
          <a:p>
            <a:r>
              <a:rPr lang="en-US" sz="2400" dirty="0">
                <a:solidFill>
                  <a:srgbClr val="FF0000"/>
                </a:solidFill>
                <a:latin typeface="Calibri"/>
                <a:cs typeface="Calibri"/>
              </a:rPr>
              <a:t>User Page Table</a:t>
            </a:r>
          </a:p>
          <a:p>
            <a:r>
              <a:rPr lang="en-US" sz="2400" dirty="0">
                <a:latin typeface="Calibri"/>
                <a:cs typeface="Calibri"/>
              </a:rPr>
              <a:t>2. How many  user page table entries?</a:t>
            </a:r>
          </a:p>
        </p:txBody>
      </p:sp>
      <p:sp>
        <p:nvSpPr>
          <p:cNvPr id="9" name="TextBox 8"/>
          <p:cNvSpPr txBox="1"/>
          <p:nvPr/>
        </p:nvSpPr>
        <p:spPr>
          <a:xfrm>
            <a:off x="1823588" y="5048071"/>
            <a:ext cx="1910212" cy="1569660"/>
          </a:xfrm>
          <a:prstGeom prst="rect">
            <a:avLst/>
          </a:prstGeom>
          <a:noFill/>
        </p:spPr>
        <p:txBody>
          <a:bodyPr wrap="square" rtlCol="0">
            <a:spAutoFit/>
          </a:bodyPr>
          <a:lstStyle/>
          <a:p>
            <a:r>
              <a:rPr lang="en-US" sz="2400" dirty="0">
                <a:latin typeface="Calibri"/>
                <a:cs typeface="Calibri"/>
              </a:rPr>
              <a:t>3. How large is the user address space?</a:t>
            </a:r>
          </a:p>
        </p:txBody>
      </p:sp>
    </p:spTree>
    <p:extLst>
      <p:ext uri="{BB962C8B-B14F-4D97-AF65-F5344CB8AC3E}">
        <p14:creationId xmlns:p14="http://schemas.microsoft.com/office/powerpoint/2010/main" val="155794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Translation in the Two-Level Paging System </a:t>
            </a:r>
            <a:endParaRPr lang="en-US" dirty="0"/>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24</a:t>
            </a:fld>
            <a:endParaRPr lang="en-US" dirty="0"/>
          </a:p>
        </p:txBody>
      </p:sp>
      <p:pic>
        <p:nvPicPr>
          <p:cNvPr id="6" name="Picture 5"/>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7619" y="1534156"/>
            <a:ext cx="8238226" cy="5247645"/>
          </a:xfrm>
          <a:prstGeom prst="rect">
            <a:avLst/>
          </a:prstGeom>
          <a:noFill/>
          <a:ln>
            <a:noFill/>
          </a:ln>
        </p:spPr>
      </p:pic>
      <p:pic>
        <p:nvPicPr>
          <p:cNvPr id="9" name="Picture 8"/>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33756" y="1534156"/>
            <a:ext cx="8200845" cy="5247645"/>
          </a:xfrm>
          <a:prstGeom prst="rect">
            <a:avLst/>
          </a:prstGeom>
          <a:noFill/>
          <a:ln>
            <a:noFill/>
          </a:ln>
        </p:spPr>
      </p:pic>
    </p:spTree>
    <p:extLst>
      <p:ext uri="{BB962C8B-B14F-4D97-AF65-F5344CB8AC3E}">
        <p14:creationId xmlns:p14="http://schemas.microsoft.com/office/powerpoint/2010/main" val="129215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lstStyle/>
          <a:p>
            <a:r>
              <a:rPr lang="en-US" dirty="0" smtClean="0"/>
              <a:t>Design virtual address format for a two-level paging system</a:t>
            </a:r>
            <a:endParaRPr lang="en-US" dirty="0"/>
          </a:p>
        </p:txBody>
      </p:sp>
      <p:sp>
        <p:nvSpPr>
          <p:cNvPr id="3" name="Content Placeholder 2"/>
          <p:cNvSpPr>
            <a:spLocks noGrp="1"/>
          </p:cNvSpPr>
          <p:nvPr>
            <p:ph idx="1"/>
          </p:nvPr>
        </p:nvSpPr>
        <p:spPr>
          <a:xfrm>
            <a:off x="1981200" y="1752601"/>
            <a:ext cx="8229600" cy="4373563"/>
          </a:xfrm>
        </p:spPr>
        <p:txBody>
          <a:bodyPr/>
          <a:lstStyle/>
          <a:p>
            <a:r>
              <a:rPr lang="en-US" sz="2800" dirty="0"/>
              <a:t>Suppose you design a two-level page translation scheme where page size is 16MB and page table entry size is 16 bytes.</a:t>
            </a:r>
          </a:p>
          <a:p>
            <a:endParaRPr lang="en-US" sz="2800" dirty="0"/>
          </a:p>
          <a:p>
            <a:r>
              <a:rPr lang="en-US" sz="2800" dirty="0">
                <a:solidFill>
                  <a:srgbClr val="FF0000"/>
                </a:solidFill>
              </a:rPr>
              <a:t>What is the format of a 64-bit virtual address? </a:t>
            </a:r>
          </a:p>
        </p:txBody>
      </p:sp>
    </p:spTree>
    <p:extLst>
      <p:ext uri="{BB962C8B-B14F-4D97-AF65-F5344CB8AC3E}">
        <p14:creationId xmlns:p14="http://schemas.microsoft.com/office/powerpoint/2010/main" val="971826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735932" y="198438"/>
            <a:ext cx="8779669" cy="1325562"/>
          </a:xfrm>
        </p:spPr>
        <p:txBody>
          <a:bodyPr/>
          <a:lstStyle/>
          <a:p>
            <a:pPr eaLnBrk="1" hangingPunct="1"/>
            <a:r>
              <a:rPr lang="en-US" altLang="en-US" sz="4000" dirty="0"/>
              <a:t>Memory Accesses in the Paging Scheme</a:t>
            </a:r>
          </a:p>
        </p:txBody>
      </p:sp>
      <p:sp>
        <p:nvSpPr>
          <p:cNvPr id="43011" name="Rectangle 3"/>
          <p:cNvSpPr>
            <a:spLocks noGrp="1" noChangeArrowheads="1"/>
          </p:cNvSpPr>
          <p:nvPr>
            <p:ph type="body" idx="1"/>
          </p:nvPr>
        </p:nvSpPr>
        <p:spPr>
          <a:xfrm>
            <a:off x="1961357" y="1066800"/>
            <a:ext cx="8647112" cy="5638800"/>
          </a:xfrm>
        </p:spPr>
        <p:txBody>
          <a:bodyPr/>
          <a:lstStyle/>
          <a:p>
            <a:endParaRPr lang="en-US" altLang="en-US" sz="2800" dirty="0"/>
          </a:p>
          <a:p>
            <a:r>
              <a:rPr lang="en-US" altLang="en-US" sz="2800" dirty="0"/>
              <a:t>To load an instruction or data from main memory, how many memory accesses are required in the paging scheme? </a:t>
            </a:r>
          </a:p>
          <a:p>
            <a:pPr lvl="1"/>
            <a:r>
              <a:rPr lang="en-US" altLang="en-US" dirty="0"/>
              <a:t>two memory accesses</a:t>
            </a:r>
          </a:p>
          <a:p>
            <a:pPr lvl="1"/>
            <a:r>
              <a:rPr lang="en-US" altLang="en-US" dirty="0" smtClean="0"/>
              <a:t>One for the page table and one for the data / instruction</a:t>
            </a:r>
          </a:p>
          <a:p>
            <a:pPr lvl="1"/>
            <a:endParaRPr lang="en-US" altLang="en-US" dirty="0" smtClean="0"/>
          </a:p>
          <a:p>
            <a:r>
              <a:rPr lang="en-US" altLang="en-US" sz="2800" dirty="0"/>
              <a:t>What is the problem with respect to memory access?</a:t>
            </a:r>
          </a:p>
          <a:p>
            <a:pPr lvl="1"/>
            <a:r>
              <a:rPr lang="en-US" altLang="en-US" sz="2400" dirty="0"/>
              <a:t>The two memory access problem can be solved by the use of a special fast-lookup hardware cache called </a:t>
            </a:r>
            <a:r>
              <a:rPr lang="en-US" altLang="en-US" sz="2400" b="1" dirty="0">
                <a:solidFill>
                  <a:srgbClr val="3366FF"/>
                </a:solidFill>
              </a:rPr>
              <a:t>associative memory </a:t>
            </a:r>
            <a:r>
              <a:rPr lang="en-US" altLang="en-US" sz="2400" dirty="0"/>
              <a:t>or </a:t>
            </a:r>
            <a:r>
              <a:rPr lang="en-US" altLang="en-US" sz="2400" b="1" dirty="0">
                <a:solidFill>
                  <a:srgbClr val="3366FF"/>
                </a:solidFill>
              </a:rPr>
              <a:t>translation look-aside buffers </a:t>
            </a:r>
            <a:r>
              <a:rPr lang="en-US" altLang="en-US" sz="2400" dirty="0"/>
              <a:t>(</a:t>
            </a:r>
            <a:r>
              <a:rPr lang="en-US" altLang="en-US" sz="2400" b="1" dirty="0">
                <a:solidFill>
                  <a:srgbClr val="3366FF"/>
                </a:solidFill>
              </a:rPr>
              <a:t>TLBs</a:t>
            </a:r>
            <a:r>
              <a:rPr lang="en-US" altLang="en-US" sz="2400" dirty="0"/>
              <a:t>)</a:t>
            </a:r>
            <a:endParaRPr lang="en-US" altLang="en-US" sz="2400" b="1" dirty="0">
              <a:solidFill>
                <a:srgbClr val="3366FF"/>
              </a:solidFill>
            </a:endParaRPr>
          </a:p>
        </p:txBody>
      </p:sp>
    </p:spTree>
    <p:extLst>
      <p:ext uri="{BB962C8B-B14F-4D97-AF65-F5344CB8AC3E}">
        <p14:creationId xmlns:p14="http://schemas.microsoft.com/office/powerpoint/2010/main" val="1877572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a:xfrm>
            <a:off x="1828801" y="990600"/>
            <a:ext cx="8570913" cy="5410200"/>
          </a:xfrm>
        </p:spPr>
        <p:txBody>
          <a:bodyPr/>
          <a:lstStyle/>
          <a:p>
            <a:r>
              <a:rPr lang="en-US" altLang="en-US" dirty="0" smtClean="0"/>
              <a:t>Why some TLBs store</a:t>
            </a:r>
            <a:r>
              <a:rPr lang="en-US" altLang="en-US" b="1" dirty="0" smtClean="0"/>
              <a:t> </a:t>
            </a:r>
            <a:r>
              <a:rPr lang="en-US" altLang="en-US" dirty="0" smtClean="0">
                <a:solidFill>
                  <a:srgbClr val="FF0000"/>
                </a:solidFill>
              </a:rPr>
              <a:t>address-space identifiers </a:t>
            </a:r>
            <a:r>
              <a:rPr lang="en-US" altLang="en-US" dirty="0" smtClean="0"/>
              <a:t>(</a:t>
            </a:r>
            <a:r>
              <a:rPr lang="en-US" altLang="en-US" b="1" dirty="0" smtClean="0">
                <a:solidFill>
                  <a:srgbClr val="3366FF"/>
                </a:solidFill>
              </a:rPr>
              <a:t>ASIDs</a:t>
            </a:r>
            <a:r>
              <a:rPr lang="en-US" altLang="en-US" dirty="0" smtClean="0"/>
              <a:t>)</a:t>
            </a:r>
            <a:r>
              <a:rPr lang="en-US" altLang="en-US" b="1" dirty="0" smtClean="0">
                <a:solidFill>
                  <a:srgbClr val="3366FF"/>
                </a:solidFill>
              </a:rPr>
              <a:t> </a:t>
            </a:r>
            <a:r>
              <a:rPr lang="en-US" altLang="en-US" dirty="0" smtClean="0"/>
              <a:t>in each TLB entry – uniquely </a:t>
            </a:r>
            <a:r>
              <a:rPr lang="en-US" altLang="en-US" dirty="0" smtClean="0">
                <a:solidFill>
                  <a:srgbClr val="FF0000"/>
                </a:solidFill>
              </a:rPr>
              <a:t>identifies each process?</a:t>
            </a:r>
            <a:r>
              <a:rPr lang="en-US" altLang="en-US" dirty="0" smtClean="0"/>
              <a:t> </a:t>
            </a:r>
          </a:p>
          <a:p>
            <a:pPr lvl="1"/>
            <a:endParaRPr lang="en-US" altLang="en-US" dirty="0" smtClean="0"/>
          </a:p>
          <a:p>
            <a:pPr lvl="1"/>
            <a:endParaRPr lang="en-US" altLang="en-US" dirty="0"/>
          </a:p>
        </p:txBody>
      </p:sp>
      <p:sp>
        <p:nvSpPr>
          <p:cNvPr id="5" name="Rectangle 2"/>
          <p:cNvSpPr>
            <a:spLocks noGrp="1" noChangeArrowheads="1"/>
          </p:cNvSpPr>
          <p:nvPr>
            <p:ph type="title"/>
          </p:nvPr>
        </p:nvSpPr>
        <p:spPr>
          <a:xfrm>
            <a:off x="1828801" y="198438"/>
            <a:ext cx="8570913" cy="715962"/>
          </a:xfrm>
        </p:spPr>
        <p:txBody>
          <a:bodyPr/>
          <a:lstStyle/>
          <a:p>
            <a:pPr eaLnBrk="1" hangingPunct="1"/>
            <a:r>
              <a:rPr lang="en-US" altLang="en-US" dirty="0" smtClean="0"/>
              <a:t>Address Space ID in TLBs</a:t>
            </a:r>
          </a:p>
        </p:txBody>
      </p:sp>
      <p:sp>
        <p:nvSpPr>
          <p:cNvPr id="4" name="Rectangle 3"/>
          <p:cNvSpPr/>
          <p:nvPr/>
        </p:nvSpPr>
        <p:spPr>
          <a:xfrm>
            <a:off x="2819400" y="2667001"/>
            <a:ext cx="6781800" cy="461665"/>
          </a:xfrm>
          <a:prstGeom prst="rect">
            <a:avLst/>
          </a:prstGeom>
          <a:solidFill>
            <a:srgbClr val="F8FD88"/>
          </a:solidFill>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en-US" sz="2400" dirty="0"/>
              <a:t>To provide address-space protection for that process</a:t>
            </a:r>
          </a:p>
        </p:txBody>
      </p:sp>
    </p:spTree>
    <p:extLst>
      <p:ext uri="{BB962C8B-B14F-4D97-AF65-F5344CB8AC3E}">
        <p14:creationId xmlns:p14="http://schemas.microsoft.com/office/powerpoint/2010/main" val="1797519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152400"/>
            <a:ext cx="8229600" cy="990600"/>
          </a:xfrm>
        </p:spPr>
        <p:txBody>
          <a:bodyPr/>
          <a:lstStyle/>
          <a:p>
            <a:pPr eaLnBrk="1" hangingPunct="1"/>
            <a:r>
              <a:rPr lang="en-US" altLang="en-US" dirty="0" smtClean="0"/>
              <a:t>Effective Memory Access Time</a:t>
            </a:r>
          </a:p>
        </p:txBody>
      </p:sp>
      <p:sp>
        <p:nvSpPr>
          <p:cNvPr id="47107" name="Rectangle 3"/>
          <p:cNvSpPr>
            <a:spLocks noGrp="1" noChangeArrowheads="1"/>
          </p:cNvSpPr>
          <p:nvPr>
            <p:ph type="body" idx="1"/>
          </p:nvPr>
        </p:nvSpPr>
        <p:spPr>
          <a:xfrm>
            <a:off x="2057400" y="1066800"/>
            <a:ext cx="8458200" cy="5334000"/>
          </a:xfrm>
        </p:spPr>
        <p:txBody>
          <a:bodyPr/>
          <a:lstStyle/>
          <a:p>
            <a:pPr>
              <a:lnSpc>
                <a:spcPct val="90000"/>
              </a:lnSpc>
              <a:tabLst>
                <a:tab pos="2062163" algn="l"/>
                <a:tab pos="2566988" algn="l"/>
              </a:tabLst>
            </a:pPr>
            <a:r>
              <a:rPr lang="en-US" altLang="en-US" dirty="0" smtClean="0"/>
              <a:t>Associative Lookup = </a:t>
            </a:r>
            <a:r>
              <a:rPr lang="en-US" altLang="en-US" dirty="0" err="1" smtClean="0">
                <a:sym typeface="Symbol" panose="05050102010706020507" pitchFamily="18" charset="2"/>
              </a:rPr>
              <a:t>T</a:t>
            </a:r>
            <a:r>
              <a:rPr lang="en-US" altLang="en-US" sz="2800" dirty="0" err="1">
                <a:sym typeface="Symbol" panose="05050102010706020507" pitchFamily="18" charset="2"/>
              </a:rPr>
              <a:t>tlb</a:t>
            </a:r>
            <a:r>
              <a:rPr lang="en-US" altLang="en-US" dirty="0" smtClean="0">
                <a:sym typeface="Symbol" panose="05050102010706020507" pitchFamily="18" charset="2"/>
              </a:rPr>
              <a:t> time unit</a:t>
            </a:r>
          </a:p>
          <a:p>
            <a:pPr>
              <a:lnSpc>
                <a:spcPct val="90000"/>
              </a:lnSpc>
              <a:tabLst>
                <a:tab pos="2062163" algn="l"/>
                <a:tab pos="2566988" algn="l"/>
              </a:tabLst>
            </a:pPr>
            <a:r>
              <a:rPr lang="en-US" altLang="en-US" dirty="0" smtClean="0">
                <a:sym typeface="Symbol" panose="05050102010706020507" pitchFamily="18" charset="2"/>
              </a:rPr>
              <a:t>TLB hit ratio = h</a:t>
            </a:r>
          </a:p>
          <a:p>
            <a:pPr lvl="1">
              <a:lnSpc>
                <a:spcPct val="90000"/>
              </a:lnSpc>
              <a:tabLst>
                <a:tab pos="2062163" algn="l"/>
                <a:tab pos="2566988" algn="l"/>
              </a:tabLst>
            </a:pPr>
            <a:r>
              <a:rPr lang="en-US" altLang="en-US" dirty="0" smtClean="0">
                <a:sym typeface="Symbol" panose="05050102010706020507" pitchFamily="18" charset="2"/>
              </a:rPr>
              <a:t>percentage of times that a page number is found in the associative registers; </a:t>
            </a:r>
          </a:p>
          <a:p>
            <a:pPr lvl="1">
              <a:lnSpc>
                <a:spcPct val="90000"/>
              </a:lnSpc>
              <a:tabLst>
                <a:tab pos="2062163" algn="l"/>
                <a:tab pos="2566988" algn="l"/>
              </a:tabLst>
            </a:pPr>
            <a:endParaRPr lang="en-US" altLang="en-US" dirty="0" smtClean="0">
              <a:sym typeface="Symbol" panose="05050102010706020507" pitchFamily="18" charset="2"/>
            </a:endParaRPr>
          </a:p>
          <a:p>
            <a:pPr>
              <a:lnSpc>
                <a:spcPct val="90000"/>
              </a:lnSpc>
              <a:buNone/>
              <a:tabLst>
                <a:tab pos="2062163" algn="l"/>
                <a:tab pos="2566988" algn="l"/>
              </a:tabLst>
            </a:pPr>
            <a:r>
              <a:rPr lang="en-US" altLang="en-US" dirty="0" err="1" smtClean="0"/>
              <a:t>T_hit</a:t>
            </a:r>
            <a:r>
              <a:rPr lang="en-US" altLang="en-US" dirty="0" smtClean="0"/>
              <a:t> = </a:t>
            </a:r>
            <a:r>
              <a:rPr lang="en-US" altLang="en-US" dirty="0" err="1" smtClean="0"/>
              <a:t>T_tlb</a:t>
            </a:r>
            <a:r>
              <a:rPr lang="en-US" altLang="en-US" dirty="0" smtClean="0"/>
              <a:t> + </a:t>
            </a:r>
            <a:r>
              <a:rPr lang="en-US" altLang="en-US" dirty="0" err="1" smtClean="0"/>
              <a:t>T_mem</a:t>
            </a:r>
            <a:endParaRPr lang="en-US" altLang="en-US" dirty="0" smtClean="0"/>
          </a:p>
          <a:p>
            <a:pPr>
              <a:lnSpc>
                <a:spcPct val="90000"/>
              </a:lnSpc>
              <a:buNone/>
              <a:tabLst>
                <a:tab pos="2062163" algn="l"/>
                <a:tab pos="2566988" algn="l"/>
              </a:tabLst>
            </a:pPr>
            <a:r>
              <a:rPr lang="en-US" altLang="en-US" dirty="0" err="1" smtClean="0"/>
              <a:t>T_miss</a:t>
            </a:r>
            <a:r>
              <a:rPr lang="en-US" altLang="en-US" dirty="0" smtClean="0"/>
              <a:t> = </a:t>
            </a:r>
            <a:r>
              <a:rPr lang="en-US" altLang="en-US" dirty="0" err="1" smtClean="0"/>
              <a:t>T_tlb</a:t>
            </a:r>
            <a:r>
              <a:rPr lang="en-US" altLang="en-US" dirty="0" smtClean="0"/>
              <a:t> </a:t>
            </a:r>
            <a:r>
              <a:rPr lang="en-US" altLang="en-US" dirty="0"/>
              <a:t>+ </a:t>
            </a:r>
            <a:r>
              <a:rPr lang="en-US" altLang="en-US" dirty="0" err="1" smtClean="0"/>
              <a:t>T_mem</a:t>
            </a:r>
            <a:r>
              <a:rPr lang="en-US" altLang="en-US" dirty="0" smtClean="0"/>
              <a:t> + </a:t>
            </a:r>
            <a:r>
              <a:rPr lang="en-US" altLang="en-US" dirty="0" err="1" smtClean="0"/>
              <a:t>T_tlb_update</a:t>
            </a:r>
            <a:r>
              <a:rPr lang="en-US" altLang="en-US" dirty="0" smtClean="0"/>
              <a:t> + </a:t>
            </a:r>
            <a:r>
              <a:rPr lang="en-US" altLang="en-US" dirty="0" err="1" smtClean="0"/>
              <a:t>T_mem</a:t>
            </a:r>
            <a:endParaRPr lang="en-US" altLang="en-US" dirty="0"/>
          </a:p>
          <a:p>
            <a:pPr>
              <a:lnSpc>
                <a:spcPct val="90000"/>
              </a:lnSpc>
              <a:buNone/>
              <a:tabLst>
                <a:tab pos="2062163" algn="l"/>
                <a:tab pos="2566988" algn="l"/>
              </a:tabLst>
            </a:pPr>
            <a:r>
              <a:rPr lang="en-US" altLang="en-US" sz="2800" dirty="0"/>
              <a:t>                                                                   </a:t>
            </a:r>
          </a:p>
          <a:p>
            <a:pPr>
              <a:lnSpc>
                <a:spcPct val="90000"/>
              </a:lnSpc>
              <a:buNone/>
              <a:tabLst>
                <a:tab pos="2062163" algn="l"/>
                <a:tab pos="2566988" algn="l"/>
              </a:tabLst>
            </a:pPr>
            <a:endParaRPr lang="en-US" altLang="en-US" sz="2800" dirty="0"/>
          </a:p>
          <a:p>
            <a:pPr>
              <a:lnSpc>
                <a:spcPct val="90000"/>
              </a:lnSpc>
              <a:buNone/>
              <a:tabLst>
                <a:tab pos="2062163" algn="l"/>
                <a:tab pos="2566988" algn="l"/>
              </a:tabLst>
            </a:pPr>
            <a:endParaRPr lang="en-US" altLang="en-US" sz="2800" dirty="0"/>
          </a:p>
          <a:p>
            <a:pPr>
              <a:lnSpc>
                <a:spcPct val="90000"/>
              </a:lnSpc>
              <a:buNone/>
              <a:tabLst>
                <a:tab pos="2062163" algn="l"/>
                <a:tab pos="2566988" algn="l"/>
              </a:tabLst>
            </a:pPr>
            <a:endParaRPr lang="en-US" altLang="en-US" sz="2800" dirty="0"/>
          </a:p>
          <a:p>
            <a:pPr>
              <a:lnSpc>
                <a:spcPct val="90000"/>
              </a:lnSpc>
              <a:buNone/>
              <a:tabLst>
                <a:tab pos="2062163" algn="l"/>
                <a:tab pos="2566988" algn="l"/>
              </a:tabLst>
            </a:pPr>
            <a:endParaRPr lang="en-US" altLang="en-US" dirty="0" smtClean="0"/>
          </a:p>
        </p:txBody>
      </p:sp>
      <p:sp>
        <p:nvSpPr>
          <p:cNvPr id="2" name="TextBox 1"/>
          <p:cNvSpPr txBox="1"/>
          <p:nvPr/>
        </p:nvSpPr>
        <p:spPr>
          <a:xfrm>
            <a:off x="3200400" y="4876801"/>
            <a:ext cx="6019800" cy="584775"/>
          </a:xfrm>
          <a:prstGeom prst="rect">
            <a:avLst/>
          </a:prstGeom>
          <a:solidFill>
            <a:srgbClr val="F8FD88"/>
          </a:solidFill>
          <a:ln w="38100">
            <a:solidFill>
              <a:schemeClr val="tx1"/>
            </a:solidFill>
          </a:ln>
        </p:spPr>
        <p:txBody>
          <a:bodyPr wrap="square" rtlCol="0">
            <a:spAutoFit/>
          </a:bodyPr>
          <a:lstStyle/>
          <a:p>
            <a:r>
              <a:rPr lang="en-US" altLang="en-US" sz="3200" dirty="0">
                <a:latin typeface="+mn-lt"/>
              </a:rPr>
              <a:t> </a:t>
            </a:r>
            <a:r>
              <a:rPr lang="en-US" altLang="en-US" sz="3200" dirty="0" err="1">
                <a:solidFill>
                  <a:srgbClr val="FF0000"/>
                </a:solidFill>
                <a:latin typeface="+mn-lt"/>
              </a:rPr>
              <a:t>T_miss</a:t>
            </a:r>
            <a:r>
              <a:rPr lang="en-US" altLang="en-US" sz="3200" dirty="0">
                <a:solidFill>
                  <a:srgbClr val="FF0000"/>
                </a:solidFill>
                <a:latin typeface="+mn-lt"/>
              </a:rPr>
              <a:t> = </a:t>
            </a:r>
            <a:r>
              <a:rPr lang="en-US" altLang="en-US" sz="3200" dirty="0" err="1">
                <a:solidFill>
                  <a:srgbClr val="FF0000"/>
                </a:solidFill>
                <a:latin typeface="+mn-lt"/>
              </a:rPr>
              <a:t>T_tlb</a:t>
            </a:r>
            <a:r>
              <a:rPr lang="en-US" altLang="en-US" sz="3200" dirty="0">
                <a:solidFill>
                  <a:srgbClr val="FF0000"/>
                </a:solidFill>
                <a:latin typeface="+mn-lt"/>
              </a:rPr>
              <a:t> + </a:t>
            </a:r>
            <a:r>
              <a:rPr lang="en-US" altLang="en-US" sz="3200" dirty="0" err="1">
                <a:solidFill>
                  <a:srgbClr val="FF0000"/>
                </a:solidFill>
                <a:latin typeface="+mn-lt"/>
              </a:rPr>
              <a:t>T_mem</a:t>
            </a:r>
            <a:r>
              <a:rPr lang="en-US" altLang="en-US" sz="3200" dirty="0">
                <a:solidFill>
                  <a:srgbClr val="FF0000"/>
                </a:solidFill>
                <a:latin typeface="+mn-lt"/>
              </a:rPr>
              <a:t> + </a:t>
            </a:r>
            <a:r>
              <a:rPr lang="en-US" altLang="en-US" sz="3200" dirty="0" err="1">
                <a:solidFill>
                  <a:srgbClr val="FF0000"/>
                </a:solidFill>
                <a:latin typeface="+mn-lt"/>
              </a:rPr>
              <a:t>T_mem</a:t>
            </a:r>
            <a:endParaRPr lang="en-US" sz="3200" dirty="0">
              <a:solidFill>
                <a:srgbClr val="FF0000"/>
              </a:solidFill>
              <a:latin typeface="+mn-lt"/>
              <a:cs typeface="Calibri"/>
            </a:endParaRPr>
          </a:p>
        </p:txBody>
      </p:sp>
      <p:sp>
        <p:nvSpPr>
          <p:cNvPr id="3" name="Rectangular Callout 2"/>
          <p:cNvSpPr/>
          <p:nvPr/>
        </p:nvSpPr>
        <p:spPr>
          <a:xfrm>
            <a:off x="4724400" y="4191000"/>
            <a:ext cx="2362200" cy="533400"/>
          </a:xfrm>
          <a:prstGeom prst="wedgeRectCallout">
            <a:avLst>
              <a:gd name="adj1" fmla="val -20833"/>
              <a:gd name="adj2" fmla="val -8544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24400" y="4191001"/>
            <a:ext cx="2590800" cy="461665"/>
          </a:xfrm>
          <a:prstGeom prst="rect">
            <a:avLst/>
          </a:prstGeom>
          <a:noFill/>
        </p:spPr>
        <p:txBody>
          <a:bodyPr wrap="square" rtlCol="0">
            <a:spAutoFit/>
          </a:bodyPr>
          <a:lstStyle/>
          <a:p>
            <a:r>
              <a:rPr lang="en-US" altLang="en-US" sz="2400" dirty="0">
                <a:solidFill>
                  <a:schemeClr val="bg1"/>
                </a:solidFill>
                <a:latin typeface="+mj-lt"/>
              </a:rPr>
              <a:t>access page table</a:t>
            </a:r>
            <a:endParaRPr lang="en-US" sz="2400" dirty="0">
              <a:solidFill>
                <a:schemeClr val="bg1"/>
              </a:solidFill>
              <a:latin typeface="+mj-lt"/>
              <a:cs typeface="Calibri"/>
            </a:endParaRPr>
          </a:p>
        </p:txBody>
      </p:sp>
      <p:sp>
        <p:nvSpPr>
          <p:cNvPr id="10" name="Rectangular Callout 9"/>
          <p:cNvSpPr/>
          <p:nvPr/>
        </p:nvSpPr>
        <p:spPr>
          <a:xfrm>
            <a:off x="8458200" y="4191000"/>
            <a:ext cx="1752600" cy="533400"/>
          </a:xfrm>
          <a:prstGeom prst="wedgeRectCallout">
            <a:avLst>
              <a:gd name="adj1" fmla="val 20620"/>
              <a:gd name="adj2" fmla="val -8544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tabLst>
                <a:tab pos="2062163" algn="l"/>
                <a:tab pos="2566988" algn="l"/>
              </a:tabLst>
            </a:pPr>
            <a:r>
              <a:rPr lang="en-US" altLang="en-US" sz="2400" dirty="0"/>
              <a:t> access data</a:t>
            </a:r>
          </a:p>
        </p:txBody>
      </p:sp>
      <p:sp>
        <p:nvSpPr>
          <p:cNvPr id="11" name="TextBox 10"/>
          <p:cNvSpPr txBox="1"/>
          <p:nvPr/>
        </p:nvSpPr>
        <p:spPr>
          <a:xfrm>
            <a:off x="1981200" y="5715001"/>
            <a:ext cx="8077200" cy="584775"/>
          </a:xfrm>
          <a:prstGeom prst="rect">
            <a:avLst/>
          </a:prstGeom>
          <a:solidFill>
            <a:srgbClr val="F8FD88"/>
          </a:solidFill>
          <a:ln w="38100">
            <a:solidFill>
              <a:schemeClr val="tx1"/>
            </a:solidFill>
          </a:ln>
        </p:spPr>
        <p:txBody>
          <a:bodyPr wrap="square" rtlCol="0">
            <a:spAutoFit/>
          </a:bodyPr>
          <a:lstStyle/>
          <a:p>
            <a:r>
              <a:rPr lang="en-US" altLang="en-US" sz="3200" dirty="0">
                <a:latin typeface="+mn-lt"/>
              </a:rPr>
              <a:t> </a:t>
            </a:r>
            <a:r>
              <a:rPr lang="en-US" altLang="en-US" sz="3200" dirty="0">
                <a:solidFill>
                  <a:srgbClr val="FF0000"/>
                </a:solidFill>
                <a:latin typeface="+mj-lt"/>
              </a:rPr>
              <a:t>Effective Access Time = h*</a:t>
            </a:r>
            <a:r>
              <a:rPr lang="en-US" altLang="en-US" sz="3200" dirty="0" err="1">
                <a:solidFill>
                  <a:srgbClr val="FF0000"/>
                </a:solidFill>
                <a:latin typeface="+mj-lt"/>
              </a:rPr>
              <a:t>T_hit</a:t>
            </a:r>
            <a:r>
              <a:rPr lang="en-US" altLang="en-US" sz="3200" dirty="0">
                <a:solidFill>
                  <a:srgbClr val="FF0000"/>
                </a:solidFill>
                <a:latin typeface="+mj-lt"/>
              </a:rPr>
              <a:t> + (1-h)*</a:t>
            </a:r>
            <a:r>
              <a:rPr lang="en-US" altLang="en-US" sz="3200" dirty="0" err="1">
                <a:solidFill>
                  <a:srgbClr val="FF0000"/>
                </a:solidFill>
                <a:latin typeface="+mj-lt"/>
              </a:rPr>
              <a:t>T_miss</a:t>
            </a:r>
            <a:endParaRPr lang="en-US" sz="3200" dirty="0">
              <a:solidFill>
                <a:srgbClr val="FF0000"/>
              </a:solidFill>
              <a:latin typeface="+mj-lt"/>
              <a:cs typeface="Calibri"/>
            </a:endParaRPr>
          </a:p>
        </p:txBody>
      </p:sp>
    </p:spTree>
    <p:extLst>
      <p:ext uri="{BB962C8B-B14F-4D97-AF65-F5344CB8AC3E}">
        <p14:creationId xmlns:p14="http://schemas.microsoft.com/office/powerpoint/2010/main" val="135536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152400"/>
            <a:ext cx="8229600" cy="990600"/>
          </a:xfrm>
        </p:spPr>
        <p:txBody>
          <a:bodyPr/>
          <a:lstStyle/>
          <a:p>
            <a:pPr eaLnBrk="1" hangingPunct="1"/>
            <a:r>
              <a:rPr lang="en-US" altLang="en-US" dirty="0" smtClean="0"/>
              <a:t>Effective Access Time</a:t>
            </a:r>
          </a:p>
        </p:txBody>
      </p:sp>
      <p:sp>
        <p:nvSpPr>
          <p:cNvPr id="47107" name="Rectangle 3"/>
          <p:cNvSpPr>
            <a:spLocks noGrp="1" noChangeArrowheads="1"/>
          </p:cNvSpPr>
          <p:nvPr>
            <p:ph type="body" idx="1"/>
          </p:nvPr>
        </p:nvSpPr>
        <p:spPr>
          <a:xfrm>
            <a:off x="2057400" y="1066800"/>
            <a:ext cx="8458200" cy="5181600"/>
          </a:xfrm>
        </p:spPr>
        <p:txBody>
          <a:bodyPr/>
          <a:lstStyle/>
          <a:p>
            <a:r>
              <a:rPr lang="en-US" dirty="0" smtClean="0"/>
              <a:t>Consider </a:t>
            </a:r>
            <a:r>
              <a:rPr lang="en-US" dirty="0"/>
              <a:t>a single-level paging </a:t>
            </a:r>
            <a:r>
              <a:rPr lang="en-US" dirty="0" smtClean="0"/>
              <a:t>scheme. </a:t>
            </a:r>
            <a:r>
              <a:rPr lang="en-US" dirty="0"/>
              <a:t>The TLB has 32 entries. The TLB access time is 10 ns; memory access time is </a:t>
            </a:r>
            <a:r>
              <a:rPr lang="en-US" dirty="0" smtClean="0"/>
              <a:t>200ns.</a:t>
            </a:r>
            <a:endParaRPr lang="en-US" sz="3600" dirty="0"/>
          </a:p>
          <a:p>
            <a:endParaRPr lang="en-US" sz="3600" dirty="0"/>
          </a:p>
          <a:p>
            <a:pPr marL="457200" indent="-457200">
              <a:buFont typeface="+mj-lt"/>
              <a:buAutoNum type="arabicPeriod"/>
            </a:pPr>
            <a:r>
              <a:rPr lang="en-US" sz="2400" dirty="0"/>
              <a:t>How long does it take to access data in memory if there is a TLB hit?</a:t>
            </a:r>
          </a:p>
          <a:p>
            <a:pPr marL="457200" indent="-457200">
              <a:buFont typeface="+mj-lt"/>
              <a:buAutoNum type="arabicPeriod"/>
            </a:pPr>
            <a:r>
              <a:rPr lang="en-US" sz="2400" dirty="0"/>
              <a:t>How long does it take to access data in memory if there is a TLB miss? </a:t>
            </a:r>
          </a:p>
          <a:p>
            <a:pPr marL="457200" indent="-457200">
              <a:buFont typeface="+mj-lt"/>
              <a:buAutoNum type="arabicPeriod"/>
            </a:pPr>
            <a:r>
              <a:rPr lang="en-US" sz="2400" dirty="0"/>
              <a:t>What is the effective memory-access time if we have a TLB hit ratio of 80%? </a:t>
            </a:r>
          </a:p>
          <a:p>
            <a:pPr marL="457200" indent="-457200">
              <a:buFont typeface="+mj-lt"/>
              <a:buAutoNum type="arabicPeriod"/>
            </a:pPr>
            <a:r>
              <a:rPr lang="en-US" sz="2400" dirty="0"/>
              <a:t>What is the minimal hit ratio that guarantees the effective access time of at most 220ns?</a:t>
            </a:r>
          </a:p>
        </p:txBody>
      </p:sp>
    </p:spTree>
    <p:extLst>
      <p:ext uri="{BB962C8B-B14F-4D97-AF65-F5344CB8AC3E}">
        <p14:creationId xmlns:p14="http://schemas.microsoft.com/office/powerpoint/2010/main" val="68047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213785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Organization</a:t>
            </a:r>
          </a:p>
        </p:txBody>
      </p:sp>
      <p:sp>
        <p:nvSpPr>
          <p:cNvPr id="3" name="Content Placeholder 2"/>
          <p:cNvSpPr>
            <a:spLocks noGrp="1"/>
          </p:cNvSpPr>
          <p:nvPr>
            <p:ph idx="4294967295"/>
          </p:nvPr>
        </p:nvSpPr>
        <p:spPr>
          <a:xfrm>
            <a:off x="1989221" y="1554162"/>
            <a:ext cx="8229600" cy="4953000"/>
          </a:xfrm>
        </p:spPr>
        <p:txBody>
          <a:bodyPr>
            <a:normAutofit/>
          </a:bodyPr>
          <a:lstStyle/>
          <a:p>
            <a:r>
              <a:rPr lang="en-US" sz="2800" dirty="0"/>
              <a:t>Each segment table entry contains the </a:t>
            </a:r>
            <a:r>
              <a:rPr lang="en-US" sz="2800" dirty="0">
                <a:solidFill>
                  <a:srgbClr val="FF0000"/>
                </a:solidFill>
              </a:rPr>
              <a:t>starting address</a:t>
            </a:r>
            <a:r>
              <a:rPr lang="en-US" sz="2800" dirty="0"/>
              <a:t> of the corresponding segment in main memory and the </a:t>
            </a:r>
            <a:r>
              <a:rPr lang="en-US" sz="2800" dirty="0">
                <a:solidFill>
                  <a:srgbClr val="FF0000"/>
                </a:solidFill>
              </a:rPr>
              <a:t>length</a:t>
            </a:r>
            <a:r>
              <a:rPr lang="en-US" sz="2800" dirty="0"/>
              <a:t> of the segment</a:t>
            </a:r>
          </a:p>
          <a:p>
            <a:endParaRPr lang="en-US" sz="2800" dirty="0"/>
          </a:p>
          <a:p>
            <a:r>
              <a:rPr lang="en-US" sz="2800" dirty="0"/>
              <a:t>A bit is needed to determine if the segment </a:t>
            </a:r>
            <a:r>
              <a:rPr lang="en-US" sz="2800" dirty="0">
                <a:solidFill>
                  <a:srgbClr val="FF0000"/>
                </a:solidFill>
              </a:rPr>
              <a:t>is already in main memory</a:t>
            </a:r>
          </a:p>
          <a:p>
            <a:endParaRPr lang="en-US" sz="2800" dirty="0">
              <a:solidFill>
                <a:srgbClr val="FF0000"/>
              </a:solidFill>
            </a:endParaRPr>
          </a:p>
          <a:p>
            <a:r>
              <a:rPr lang="en-US" sz="2800" dirty="0"/>
              <a:t>Another bit is needed to determine </a:t>
            </a:r>
            <a:r>
              <a:rPr lang="en-US" sz="2800" dirty="0">
                <a:solidFill>
                  <a:srgbClr val="FF0000"/>
                </a:solidFill>
              </a:rPr>
              <a:t>if the segment has been modified</a:t>
            </a:r>
            <a:r>
              <a:rPr lang="en-US" sz="2800" dirty="0"/>
              <a:t> since it was loaded in main memory</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30</a:t>
            </a:fld>
            <a:endParaRPr lang="en-US" dirty="0"/>
          </a:p>
        </p:txBody>
      </p:sp>
    </p:spTree>
    <p:extLst>
      <p:ext uri="{BB962C8B-B14F-4D97-AF65-F5344CB8AC3E}">
        <p14:creationId xmlns:p14="http://schemas.microsoft.com/office/powerpoint/2010/main" val="214738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44562"/>
          </a:xfrm>
        </p:spPr>
        <p:txBody>
          <a:bodyPr/>
          <a:lstStyle/>
          <a:p>
            <a:r>
              <a:rPr lang="en-US" sz="3200" dirty="0"/>
              <a:t>Address Translation in a Segmentation System</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31</a:t>
            </a:fld>
            <a:endParaRPr lang="en-US" dirty="0"/>
          </a:p>
        </p:txBody>
      </p:sp>
      <p:pic>
        <p:nvPicPr>
          <p:cNvPr id="4" name="Picture 3"/>
          <p:cNvPicPr>
            <a:picLocks noChangeAspect="1"/>
          </p:cNvPicPr>
          <p:nvPr/>
        </p:nvPicPr>
        <p:blipFill>
          <a:blip r:embed="rId3"/>
          <a:stretch>
            <a:fillRect/>
          </a:stretch>
        </p:blipFill>
        <p:spPr>
          <a:xfrm>
            <a:off x="1781176" y="1219201"/>
            <a:ext cx="8734425" cy="5534025"/>
          </a:xfrm>
          <a:prstGeom prst="rect">
            <a:avLst/>
          </a:prstGeom>
        </p:spPr>
      </p:pic>
    </p:spTree>
    <p:extLst>
      <p:ext uri="{BB962C8B-B14F-4D97-AF65-F5344CB8AC3E}">
        <p14:creationId xmlns:p14="http://schemas.microsoft.com/office/powerpoint/2010/main" val="108024841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505760"/>
            <a:ext cx="7824788" cy="1323041"/>
          </a:xfrm>
        </p:spPr>
        <p:txBody>
          <a:bodyPr>
            <a:noAutofit/>
          </a:bodyPr>
          <a:lstStyle/>
          <a:p>
            <a:pPr algn="ctr"/>
            <a:r>
              <a:rPr lang="en-US" dirty="0"/>
              <a:t>Combined Paging and Segmentation</a:t>
            </a:r>
          </a:p>
        </p:txBody>
      </p:sp>
      <p:graphicFrame>
        <p:nvGraphicFramePr>
          <p:cNvPr id="5" name="Diagram 4"/>
          <p:cNvGraphicFramePr/>
          <p:nvPr>
            <p:extLst/>
          </p:nvPr>
        </p:nvGraphicFramePr>
        <p:xfrm>
          <a:off x="1905000" y="16764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32</a:t>
            </a:fld>
            <a:endParaRPr lang="en-US" dirty="0"/>
          </a:p>
        </p:txBody>
      </p:sp>
    </p:spTree>
    <p:extLst>
      <p:ext uri="{BB962C8B-B14F-4D97-AF65-F5344CB8AC3E}">
        <p14:creationId xmlns:p14="http://schemas.microsoft.com/office/powerpoint/2010/main" val="16313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1276350"/>
          </a:xfrm>
        </p:spPr>
        <p:txBody>
          <a:bodyPr/>
          <a:lstStyle/>
          <a:p>
            <a:r>
              <a:rPr lang="en-US" sz="3600" dirty="0"/>
              <a:t>Address Translation in </a:t>
            </a:r>
            <a:br>
              <a:rPr lang="en-US" sz="3600" dirty="0"/>
            </a:br>
            <a:r>
              <a:rPr lang="en-US" sz="3600" dirty="0"/>
              <a:t>a Segmentation/Paging System</a:t>
            </a:r>
          </a:p>
        </p:txBody>
      </p:sp>
      <p:pic>
        <p:nvPicPr>
          <p:cNvPr id="4" name="Picture 3"/>
          <p:cNvPicPr>
            <a:picLocks noChangeAspect="1"/>
          </p:cNvPicPr>
          <p:nvPr/>
        </p:nvPicPr>
        <p:blipFill>
          <a:blip r:embed="rId3"/>
          <a:stretch>
            <a:fillRect/>
          </a:stretch>
        </p:blipFill>
        <p:spPr>
          <a:xfrm>
            <a:off x="2028826" y="1504950"/>
            <a:ext cx="8258175" cy="5124450"/>
          </a:xfrm>
          <a:prstGeom prst="rect">
            <a:avLst/>
          </a:prstGeom>
        </p:spPr>
      </p:pic>
      <p:sp useBgFill="1">
        <p:nvSpPr>
          <p:cNvPr id="6" name="TextBox 5"/>
          <p:cNvSpPr txBox="1"/>
          <p:nvPr/>
        </p:nvSpPr>
        <p:spPr>
          <a:xfrm>
            <a:off x="4082144" y="1552575"/>
            <a:ext cx="1905000" cy="369332"/>
          </a:xfrm>
          <a:prstGeom prst="rect">
            <a:avLst/>
          </a:prstGeom>
        </p:spPr>
        <p:txBody>
          <a:bodyPr wrap="square" rtlCol="0">
            <a:spAutoFit/>
          </a:bodyPr>
          <a:lstStyle/>
          <a:p>
            <a:endParaRPr lang="en-US" dirty="0"/>
          </a:p>
        </p:txBody>
      </p:sp>
      <p:sp useBgFill="1">
        <p:nvSpPr>
          <p:cNvPr id="7" name="TextBox 6"/>
          <p:cNvSpPr txBox="1"/>
          <p:nvPr/>
        </p:nvSpPr>
        <p:spPr>
          <a:xfrm>
            <a:off x="6106888" y="1552575"/>
            <a:ext cx="1905000"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447181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34</a:t>
            </a:fld>
            <a:endParaRPr lang="en-US" dirty="0"/>
          </a:p>
        </p:txBody>
      </p:sp>
      <p:pic>
        <p:nvPicPr>
          <p:cNvPr id="4" name="Picture 3" descr="f1.pdf"/>
          <p:cNvPicPr>
            <a:picLocks noChangeAspect="1"/>
          </p:cNvPicPr>
          <p:nvPr/>
        </p:nvPicPr>
        <p:blipFill>
          <a:blip r:embed="rId3"/>
          <a:srcRect l="7059" t="51818" r="9412" b="20000"/>
          <a:stretch>
            <a:fillRect/>
          </a:stretch>
        </p:blipFill>
        <p:spPr>
          <a:xfrm>
            <a:off x="1295400" y="1371600"/>
            <a:ext cx="9601201" cy="4419600"/>
          </a:xfrm>
          <a:prstGeom prst="rect">
            <a:avLst/>
          </a:prstGeom>
        </p:spPr>
      </p:pic>
    </p:spTree>
    <p:extLst>
      <p:ext uri="{BB962C8B-B14F-4D97-AF65-F5344CB8AC3E}">
        <p14:creationId xmlns:p14="http://schemas.microsoft.com/office/powerpoint/2010/main" val="69520855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067748"/>
          </a:xfrm>
        </p:spPr>
        <p:txBody>
          <a:bodyPr/>
          <a:lstStyle/>
          <a:p>
            <a:pPr algn="ctr"/>
            <a:r>
              <a:rPr lang="en-US" dirty="0"/>
              <a:t>Fetch Policy</a:t>
            </a:r>
          </a:p>
        </p:txBody>
      </p:sp>
      <p:sp>
        <p:nvSpPr>
          <p:cNvPr id="3" name="Content Placeholder 2"/>
          <p:cNvSpPr>
            <a:spLocks noGrp="1"/>
          </p:cNvSpPr>
          <p:nvPr>
            <p:ph idx="4294967295"/>
          </p:nvPr>
        </p:nvSpPr>
        <p:spPr>
          <a:xfrm>
            <a:off x="1941095" y="1752600"/>
            <a:ext cx="3429000" cy="1600200"/>
          </a:xfrm>
        </p:spPr>
        <p:txBody>
          <a:bodyPr>
            <a:normAutofit/>
          </a:bodyPr>
          <a:lstStyle/>
          <a:p>
            <a:pPr marL="0" indent="0">
              <a:buNone/>
            </a:pPr>
            <a:r>
              <a:rPr lang="en-US" sz="2800" dirty="0"/>
              <a:t>Determines when a page should be brought into memory</a:t>
            </a:r>
          </a:p>
        </p:txBody>
      </p:sp>
      <p:graphicFrame>
        <p:nvGraphicFramePr>
          <p:cNvPr id="4" name="Diagram 3"/>
          <p:cNvGraphicFramePr/>
          <p:nvPr>
            <p:extLst/>
          </p:nvPr>
        </p:nvGraphicFramePr>
        <p:xfrm>
          <a:off x="5486400" y="20320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pPr>
              <a:defRPr/>
            </a:pPr>
            <a:fld id="{97012834-41A2-49E3-8762-B14EE3F5CFB1}" type="slidenum">
              <a:rPr lang="en-US" smtClean="0"/>
              <a:pPr>
                <a:defRPr/>
              </a:pPr>
              <a:t>35</a:t>
            </a:fld>
            <a:endParaRPr lang="en-US" dirty="0"/>
          </a:p>
        </p:txBody>
      </p:sp>
    </p:spTree>
    <p:extLst>
      <p:ext uri="{BB962C8B-B14F-4D97-AF65-F5344CB8AC3E}">
        <p14:creationId xmlns:p14="http://schemas.microsoft.com/office/powerpoint/2010/main" val="1474037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Demand Paging </a:t>
            </a:r>
            <a:endParaRPr lang="en-US" dirty="0"/>
          </a:p>
        </p:txBody>
      </p:sp>
      <p:sp>
        <p:nvSpPr>
          <p:cNvPr id="3" name="Content Placeholder 2"/>
          <p:cNvSpPr>
            <a:spLocks noGrp="1"/>
          </p:cNvSpPr>
          <p:nvPr>
            <p:ph idx="4294967295"/>
          </p:nvPr>
        </p:nvSpPr>
        <p:spPr>
          <a:xfrm>
            <a:off x="2057400" y="1447800"/>
            <a:ext cx="8229600" cy="4572000"/>
          </a:xfrm>
        </p:spPr>
        <p:txBody>
          <a:bodyPr/>
          <a:lstStyle/>
          <a:p>
            <a:pPr marL="336550" lvl="1">
              <a:buFont typeface="Arial" panose="020B0604020202020204" pitchFamily="34" charset="0"/>
              <a:buChar char="•"/>
            </a:pPr>
            <a:r>
              <a:rPr lang="en-US" dirty="0" smtClean="0"/>
              <a:t>Brings pages into main memory when a reference is made to a location on the page</a:t>
            </a:r>
          </a:p>
          <a:p>
            <a:pPr marL="336550" lvl="1">
              <a:buFont typeface="Arial" panose="020B0604020202020204" pitchFamily="34" charset="0"/>
              <a:buChar char="•"/>
            </a:pPr>
            <a:endParaRPr lang="en-US" dirty="0" smtClean="0"/>
          </a:p>
          <a:p>
            <a:pPr marL="50800" lvl="1" indent="0">
              <a:buNone/>
            </a:pPr>
            <a:r>
              <a:rPr lang="en-US" dirty="0" smtClean="0"/>
              <a:t>Many or few page faults when process is first started?</a:t>
            </a:r>
          </a:p>
          <a:p>
            <a:pPr marL="50800" lvl="1" indent="0">
              <a:buNone/>
            </a:pPr>
            <a:endParaRPr lang="en-US" dirty="0">
              <a:solidFill>
                <a:srgbClr val="FF0000"/>
              </a:solidFill>
            </a:endParaRPr>
          </a:p>
          <a:p>
            <a:pPr marL="50800" lvl="1" indent="0">
              <a:buNone/>
            </a:pPr>
            <a:r>
              <a:rPr lang="en-US" dirty="0" smtClean="0"/>
              <a:t>What </a:t>
            </a:r>
            <a:r>
              <a:rPr lang="en-US" dirty="0"/>
              <a:t>happens </a:t>
            </a:r>
            <a:r>
              <a:rPr lang="en-US" dirty="0" smtClean="0"/>
              <a:t>after more </a:t>
            </a:r>
            <a:r>
              <a:rPr lang="en-US" dirty="0"/>
              <a:t>and more pages are brought </a:t>
            </a:r>
            <a:r>
              <a:rPr lang="en-US" dirty="0" smtClean="0"/>
              <a:t>in?</a:t>
            </a:r>
          </a:p>
          <a:p>
            <a:pPr marL="336550" lvl="1">
              <a:buFont typeface="Arial" panose="020B0604020202020204" pitchFamily="34" charset="0"/>
              <a:buChar char="•"/>
            </a:pPr>
            <a:r>
              <a:rPr lang="en-US" dirty="0" smtClean="0"/>
              <a:t>Principle of locality suggests that as, most future references will be to pages that have recently been brought in, and page faults should drop to a very low level</a:t>
            </a:r>
          </a:p>
          <a:p>
            <a:pPr marL="336550" indent="-285750">
              <a:buFont typeface="Arial" panose="020B0604020202020204" pitchFamily="34" charset="0"/>
              <a:buChar char="•"/>
            </a:pPr>
            <a:endParaRPr lang="en-US" sz="2800"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36</a:t>
            </a:fld>
            <a:endParaRPr lang="en-US" dirty="0"/>
          </a:p>
        </p:txBody>
      </p:sp>
      <p:sp useBgFill="1">
        <p:nvSpPr>
          <p:cNvPr id="6" name="TextBox 5"/>
          <p:cNvSpPr txBox="1"/>
          <p:nvPr/>
        </p:nvSpPr>
        <p:spPr>
          <a:xfrm>
            <a:off x="2209800" y="4495800"/>
            <a:ext cx="8077200"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923143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r>
              <a:rPr lang="en-NZ" dirty="0"/>
              <a:t>Prepaging</a:t>
            </a:r>
          </a:p>
        </p:txBody>
      </p:sp>
      <p:sp>
        <p:nvSpPr>
          <p:cNvPr id="3" name="Content Placeholder 2"/>
          <p:cNvSpPr>
            <a:spLocks noGrp="1"/>
          </p:cNvSpPr>
          <p:nvPr>
            <p:ph idx="4294967295"/>
          </p:nvPr>
        </p:nvSpPr>
        <p:spPr>
          <a:xfrm>
            <a:off x="2133600" y="1676400"/>
            <a:ext cx="8229600" cy="4038600"/>
          </a:xfrm>
        </p:spPr>
        <p:txBody>
          <a:bodyPr>
            <a:normAutofit lnSpcReduction="10000"/>
          </a:bodyPr>
          <a:lstStyle/>
          <a:p>
            <a:r>
              <a:rPr lang="en-US" sz="2800" dirty="0"/>
              <a:t>Pages other than the one demanded by a page fault are brought in</a:t>
            </a:r>
          </a:p>
          <a:p>
            <a:r>
              <a:rPr lang="en-US" sz="2800" dirty="0"/>
              <a:t>Exploits the characteristics of most secondary memory devices</a:t>
            </a:r>
          </a:p>
          <a:p>
            <a:r>
              <a:rPr lang="en-US" sz="2800" dirty="0"/>
              <a:t>If pages of a process are stored contiguously in secondary memory it is more efficient to bring in a number of pages at one time</a:t>
            </a:r>
          </a:p>
          <a:p>
            <a:pPr marL="0" indent="0">
              <a:buNone/>
            </a:pPr>
            <a:endParaRPr lang="en-US" sz="2800" dirty="0">
              <a:solidFill>
                <a:srgbClr val="FF0000"/>
              </a:solidFill>
            </a:endParaRPr>
          </a:p>
          <a:p>
            <a:pPr marL="0" indent="0">
              <a:buNone/>
            </a:pPr>
            <a:r>
              <a:rPr lang="en-US" sz="2800" dirty="0">
                <a:solidFill>
                  <a:srgbClr val="FF0000"/>
                </a:solidFill>
              </a:rPr>
              <a:t>What is the downside? </a:t>
            </a:r>
          </a:p>
          <a:p>
            <a:pPr marL="0" indent="0">
              <a:buNone/>
            </a:pPr>
            <a:r>
              <a:rPr lang="en-US" sz="2800" dirty="0"/>
              <a:t>Ineffective if extra pages are not referenced</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37</a:t>
            </a:fld>
            <a:endParaRPr lang="en-US" dirty="0"/>
          </a:p>
        </p:txBody>
      </p:sp>
    </p:spTree>
    <p:extLst>
      <p:ext uri="{BB962C8B-B14F-4D97-AF65-F5344CB8AC3E}">
        <p14:creationId xmlns:p14="http://schemas.microsoft.com/office/powerpoint/2010/main" val="200564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Placement Policy</a:t>
            </a:r>
          </a:p>
        </p:txBody>
      </p:sp>
      <p:sp>
        <p:nvSpPr>
          <p:cNvPr id="3" name="Content Placeholder 2"/>
          <p:cNvSpPr>
            <a:spLocks noGrp="1"/>
          </p:cNvSpPr>
          <p:nvPr>
            <p:ph type="body" orient="vert" idx="4294967295"/>
          </p:nvPr>
        </p:nvSpPr>
        <p:spPr>
          <a:xfrm>
            <a:off x="2133600" y="1417639"/>
            <a:ext cx="7874000" cy="4708525"/>
          </a:xfrm>
        </p:spPr>
        <p:txBody>
          <a:bodyPr>
            <a:normAutofit lnSpcReduction="10000"/>
          </a:bodyPr>
          <a:lstStyle/>
          <a:p>
            <a:r>
              <a:rPr lang="en-US" sz="2800" dirty="0"/>
              <a:t>Determines </a:t>
            </a:r>
            <a:r>
              <a:rPr lang="en-US" sz="2800" dirty="0">
                <a:solidFill>
                  <a:srgbClr val="FF0000"/>
                </a:solidFill>
              </a:rPr>
              <a:t>where</a:t>
            </a:r>
            <a:r>
              <a:rPr lang="en-US" sz="2800" dirty="0"/>
              <a:t> in real memory a process piece is </a:t>
            </a:r>
            <a:r>
              <a:rPr lang="en-US" sz="2800" dirty="0">
                <a:solidFill>
                  <a:srgbClr val="FF0000"/>
                </a:solidFill>
              </a:rPr>
              <a:t>to reside</a:t>
            </a:r>
          </a:p>
          <a:p>
            <a:endParaRPr lang="en-US" sz="2800" dirty="0">
              <a:solidFill>
                <a:srgbClr val="FF0000"/>
              </a:solidFill>
            </a:endParaRPr>
          </a:p>
          <a:p>
            <a:r>
              <a:rPr lang="en-US" sz="2800" dirty="0"/>
              <a:t>Important design issue in a segmentation system</a:t>
            </a:r>
          </a:p>
          <a:p>
            <a:endParaRPr lang="en-US" sz="2800" dirty="0"/>
          </a:p>
          <a:p>
            <a:r>
              <a:rPr lang="en-US" sz="2800" dirty="0"/>
              <a:t>Paging or combined paging with segmentation placing is irrelevant because hardware performs functions with equal efficiency</a:t>
            </a:r>
          </a:p>
          <a:p>
            <a:endParaRPr lang="en-US" sz="2800" dirty="0"/>
          </a:p>
          <a:p>
            <a:r>
              <a:rPr lang="en-US" sz="2800" dirty="0"/>
              <a:t>For NUMA systems an automatic placement strategy is desirable</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38</a:t>
            </a:fld>
            <a:endParaRPr lang="en-US" dirty="0"/>
          </a:p>
        </p:txBody>
      </p:sp>
      <p:sp>
        <p:nvSpPr>
          <p:cNvPr id="5" name="Rectangle 4"/>
          <p:cNvSpPr/>
          <p:nvPr/>
        </p:nvSpPr>
        <p:spPr>
          <a:xfrm>
            <a:off x="2514600" y="4876800"/>
            <a:ext cx="2819400" cy="41563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charset="0"/>
              <a:ea typeface="ＭＳ Ｐゴシック" charset="0"/>
            </a:endParaRPr>
          </a:p>
        </p:txBody>
      </p:sp>
    </p:spTree>
    <p:extLst>
      <p:ext uri="{BB962C8B-B14F-4D97-AF65-F5344CB8AC3E}">
        <p14:creationId xmlns:p14="http://schemas.microsoft.com/office/powerpoint/2010/main" val="200222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Replacement Policy</a:t>
            </a:r>
          </a:p>
        </p:txBody>
      </p:sp>
      <p:sp>
        <p:nvSpPr>
          <p:cNvPr id="3" name="Content Placeholder 2"/>
          <p:cNvSpPr>
            <a:spLocks noGrp="1"/>
          </p:cNvSpPr>
          <p:nvPr>
            <p:ph idx="4294967295"/>
          </p:nvPr>
        </p:nvSpPr>
        <p:spPr>
          <a:xfrm>
            <a:off x="1981200" y="1600200"/>
            <a:ext cx="8229600" cy="4343400"/>
          </a:xfrm>
        </p:spPr>
        <p:txBody>
          <a:bodyPr>
            <a:normAutofit/>
          </a:bodyPr>
          <a:lstStyle/>
          <a:p>
            <a:r>
              <a:rPr lang="en-NZ" sz="2800" dirty="0"/>
              <a:t>Deals with the </a:t>
            </a:r>
            <a:r>
              <a:rPr lang="en-NZ" sz="2800" dirty="0">
                <a:solidFill>
                  <a:srgbClr val="FF0000"/>
                </a:solidFill>
              </a:rPr>
              <a:t>selection of a page</a:t>
            </a:r>
            <a:r>
              <a:rPr lang="en-NZ" sz="2800" dirty="0"/>
              <a:t> in main memory to </a:t>
            </a:r>
            <a:r>
              <a:rPr lang="en-NZ" sz="2800" dirty="0">
                <a:solidFill>
                  <a:srgbClr val="FF0000"/>
                </a:solidFill>
              </a:rPr>
              <a:t>be replaced</a:t>
            </a:r>
            <a:r>
              <a:rPr lang="en-NZ" sz="2800" dirty="0"/>
              <a:t> when a new page must be brought in</a:t>
            </a:r>
          </a:p>
          <a:p>
            <a:endParaRPr lang="en-NZ" sz="2800" dirty="0"/>
          </a:p>
          <a:p>
            <a:r>
              <a:rPr lang="en-NZ" sz="2800" dirty="0"/>
              <a:t>Objective: the page that is removed should be the page </a:t>
            </a:r>
            <a:r>
              <a:rPr lang="en-NZ" sz="2800" dirty="0">
                <a:solidFill>
                  <a:srgbClr val="FF0000"/>
                </a:solidFill>
              </a:rPr>
              <a:t>least likely</a:t>
            </a:r>
            <a:r>
              <a:rPr lang="en-NZ" sz="2800" dirty="0"/>
              <a:t> to be referenced in the near future</a:t>
            </a:r>
          </a:p>
          <a:p>
            <a:pPr marL="53975" lvl="3" indent="0">
              <a:spcBef>
                <a:spcPts val="1800"/>
              </a:spcBef>
              <a:buNone/>
            </a:pPr>
            <a:endParaRPr lang="en-NZ" sz="2800" dirty="0"/>
          </a:p>
          <a:p>
            <a:pPr marL="53975" lvl="3" indent="0">
              <a:spcBef>
                <a:spcPts val="1800"/>
              </a:spcBef>
              <a:buNone/>
            </a:pPr>
            <a:r>
              <a:rPr lang="en-NZ" sz="2800" dirty="0"/>
              <a:t>The more elaborate the replacement policy the greater the hardware and software overhead to implement it</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39</a:t>
            </a:fld>
            <a:endParaRPr lang="en-US" dirty="0"/>
          </a:p>
        </p:txBody>
      </p:sp>
    </p:spTree>
    <p:extLst>
      <p:ext uri="{BB962C8B-B14F-4D97-AF65-F5344CB8AC3E}">
        <p14:creationId xmlns:p14="http://schemas.microsoft.com/office/powerpoint/2010/main" val="192538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1828800" y="533400"/>
            <a:ext cx="8686800" cy="34004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dirty="0"/>
              <a:t>Final Exam Review</a:t>
            </a:r>
          </a:p>
          <a:p>
            <a:endParaRPr lang="en-US" altLang="zh-CN" sz="4000" dirty="0">
              <a:latin typeface="Calibri" charset="0"/>
              <a:ea typeface="SimSun" charset="0"/>
              <a:cs typeface="SimSun" charset="0"/>
            </a:endParaRPr>
          </a:p>
        </p:txBody>
      </p:sp>
      <p:sp>
        <p:nvSpPr>
          <p:cNvPr id="5" name="Text Box 3"/>
          <p:cNvSpPr txBox="1">
            <a:spLocks noChangeArrowheads="1"/>
          </p:cNvSpPr>
          <p:nvPr/>
        </p:nvSpPr>
        <p:spPr bwMode="auto">
          <a:xfrm>
            <a:off x="3581400" y="4162426"/>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solidFill>
                  <a:srgbClr val="0000FF"/>
                </a:solidFill>
                <a:latin typeface="Calibri" charset="0"/>
                <a:ea typeface="SimSun" charset="0"/>
                <a:cs typeface="SimSun" charset="0"/>
              </a:rPr>
              <a:t>Dr. Xiao Qin</a:t>
            </a:r>
          </a:p>
          <a:p>
            <a:pPr algn="ctr">
              <a:spcBef>
                <a:spcPct val="50000"/>
              </a:spcBef>
            </a:pPr>
            <a:r>
              <a:rPr lang="en-US" i="1" dirty="0">
                <a:solidFill>
                  <a:srgbClr val="0000FF"/>
                </a:solidFill>
                <a:latin typeface="Calibri" charset="0"/>
                <a:ea typeface="SimSun" charset="0"/>
                <a:cs typeface="SimSun" charset="0"/>
              </a:rPr>
              <a:t>Auburn University</a:t>
            </a:r>
            <a:br>
              <a:rPr lang="en-US" i="1" dirty="0">
                <a:solidFill>
                  <a:srgbClr val="0000FF"/>
                </a:solidFill>
                <a:latin typeface="Calibri" charset="0"/>
                <a:ea typeface="SimSun" charset="0"/>
                <a:cs typeface="SimSun" charset="0"/>
              </a:rPr>
            </a:br>
            <a:r>
              <a:rPr lang="en-US" i="1" dirty="0">
                <a:solidFill>
                  <a:srgbClr val="0000FF"/>
                </a:solidFill>
                <a:latin typeface="Calibri" charset="0"/>
                <a:ea typeface="SimSun" charset="0"/>
                <a:cs typeface="SimSun" charset="0"/>
              </a:rPr>
              <a:t>http://</a:t>
            </a:r>
            <a:r>
              <a:rPr lang="en-US" i="1" dirty="0" err="1">
                <a:solidFill>
                  <a:srgbClr val="0000FF"/>
                </a:solidFill>
                <a:latin typeface="Calibri" charset="0"/>
                <a:ea typeface="SimSun" charset="0"/>
                <a:cs typeface="SimSun" charset="0"/>
              </a:rPr>
              <a:t>www.eng.auburn.edu</a:t>
            </a:r>
            <a:r>
              <a:rPr lang="en-US" i="1" dirty="0">
                <a:solidFill>
                  <a:srgbClr val="0000FF"/>
                </a:solidFill>
                <a:latin typeface="Calibri" charset="0"/>
                <a:ea typeface="SimSun" charset="0"/>
                <a:cs typeface="SimSun" charset="0"/>
              </a:rPr>
              <a:t>/~</a:t>
            </a:r>
            <a:r>
              <a:rPr lang="en-US" i="1" dirty="0" err="1">
                <a:solidFill>
                  <a:srgbClr val="0000FF"/>
                </a:solidFill>
                <a:latin typeface="Calibri" charset="0"/>
                <a:ea typeface="SimSun" charset="0"/>
                <a:cs typeface="SimSun" charset="0"/>
              </a:rPr>
              <a:t>xqin</a:t>
            </a:r>
            <a:endParaRPr lang="en-US" i="1" dirty="0">
              <a:solidFill>
                <a:srgbClr val="0000FF"/>
              </a:solidFill>
              <a:latin typeface="Calibri" charset="0"/>
              <a:ea typeface="SimSun" charset="0"/>
              <a:cs typeface="SimSun" charset="0"/>
            </a:endParaRPr>
          </a:p>
          <a:p>
            <a:pPr algn="ctr">
              <a:lnSpc>
                <a:spcPct val="50000"/>
              </a:lnSpc>
              <a:spcBef>
                <a:spcPct val="50000"/>
              </a:spcBef>
            </a:pPr>
            <a:r>
              <a:rPr lang="en-US" i="1" dirty="0" err="1">
                <a:solidFill>
                  <a:srgbClr val="0000FF"/>
                </a:solidFill>
                <a:latin typeface="Calibri" charset="0"/>
                <a:ea typeface="SimSun" charset="0"/>
                <a:cs typeface="SimSun" charset="0"/>
              </a:rPr>
              <a:t>xqin@auburn.edu</a:t>
            </a:r>
            <a:endParaRPr lang="en-US" altLang="zh-CN" i="1" dirty="0">
              <a:solidFill>
                <a:srgbClr val="0000FF"/>
              </a:solidFill>
              <a:latin typeface="Calibri" charset="0"/>
              <a:ea typeface="SimSun" charset="0"/>
              <a:cs typeface="SimSun" charset="0"/>
            </a:endParaRPr>
          </a:p>
        </p:txBody>
      </p:sp>
    </p:spTree>
    <p:extLst>
      <p:ext uri="{BB962C8B-B14F-4D97-AF65-F5344CB8AC3E}">
        <p14:creationId xmlns:p14="http://schemas.microsoft.com/office/powerpoint/2010/main" val="148335917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412" y="304801"/>
            <a:ext cx="7824788" cy="1323041"/>
          </a:xfrm>
        </p:spPr>
        <p:txBody>
          <a:bodyPr/>
          <a:lstStyle/>
          <a:p>
            <a:r>
              <a:rPr lang="en-NZ" dirty="0"/>
              <a:t>Basic Algorithms</a:t>
            </a:r>
          </a:p>
        </p:txBody>
      </p:sp>
      <p:graphicFrame>
        <p:nvGraphicFramePr>
          <p:cNvPr id="4" name="Content Placeholder 3"/>
          <p:cNvGraphicFramePr>
            <a:graphicFrameLocks noGrp="1"/>
          </p:cNvGraphicFramePr>
          <p:nvPr>
            <p:ph idx="4294967295"/>
            <p:extLst/>
          </p:nvPr>
        </p:nvGraphicFramePr>
        <p:xfrm>
          <a:off x="2057400" y="1752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303588" y="3098960"/>
            <a:ext cx="1497013" cy="1701640"/>
          </a:xfrm>
          <a:prstGeom prst="rect">
            <a:avLst/>
          </a:prstGeom>
        </p:spPr>
      </p:pic>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40</a:t>
            </a:fld>
            <a:endParaRPr lang="en-US" dirty="0"/>
          </a:p>
        </p:txBody>
      </p:sp>
    </p:spTree>
    <p:extLst>
      <p:ext uri="{BB962C8B-B14F-4D97-AF65-F5344CB8AC3E}">
        <p14:creationId xmlns:p14="http://schemas.microsoft.com/office/powerpoint/2010/main" val="1288545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3" name="Content Placeholder 2"/>
          <p:cNvSpPr>
            <a:spLocks noGrp="1"/>
          </p:cNvSpPr>
          <p:nvPr>
            <p:ph idx="4294967295"/>
          </p:nvPr>
        </p:nvSpPr>
        <p:spPr>
          <a:xfrm>
            <a:off x="2133600" y="1600201"/>
            <a:ext cx="7924800" cy="4449763"/>
          </a:xfrm>
        </p:spPr>
        <p:txBody>
          <a:bodyPr>
            <a:normAutofit/>
          </a:bodyPr>
          <a:lstStyle/>
          <a:p>
            <a:r>
              <a:rPr lang="en-US" sz="2800" dirty="0"/>
              <a:t>Replaces the page that has not been referenced for the longest time</a:t>
            </a:r>
          </a:p>
          <a:p>
            <a:endParaRPr lang="en-US" sz="2800" dirty="0"/>
          </a:p>
          <a:p>
            <a:r>
              <a:rPr lang="en-US" sz="2800" dirty="0"/>
              <a:t>By the principle of locality, this should be the page least likely to be referenced in the near future</a:t>
            </a:r>
          </a:p>
          <a:p>
            <a:endParaRPr lang="en-US" sz="2800"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41</a:t>
            </a:fld>
            <a:endParaRPr lang="en-US" dirty="0"/>
          </a:p>
        </p:txBody>
      </p:sp>
    </p:spTree>
    <p:extLst>
      <p:ext uri="{BB962C8B-B14F-4D97-AF65-F5344CB8AC3E}">
        <p14:creationId xmlns:p14="http://schemas.microsoft.com/office/powerpoint/2010/main" val="33956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lstStyle/>
          <a:p>
            <a:r>
              <a:rPr lang="en-US" sz="3600" dirty="0"/>
              <a:t>Amazon Interview Question for Software Engineer / Developers</a:t>
            </a:r>
          </a:p>
        </p:txBody>
      </p:sp>
      <p:sp>
        <p:nvSpPr>
          <p:cNvPr id="3" name="Content Placeholder 2"/>
          <p:cNvSpPr>
            <a:spLocks noGrp="1"/>
          </p:cNvSpPr>
          <p:nvPr>
            <p:ph idx="4294967295"/>
          </p:nvPr>
        </p:nvSpPr>
        <p:spPr>
          <a:xfrm>
            <a:off x="2133600" y="1981201"/>
            <a:ext cx="7924800" cy="4068763"/>
          </a:xfrm>
        </p:spPr>
        <p:txBody>
          <a:bodyPr>
            <a:normAutofit/>
          </a:bodyPr>
          <a:lstStyle/>
          <a:p>
            <a:r>
              <a:rPr lang="en-US" sz="2800" dirty="0"/>
              <a:t>Implement an LRU cache</a:t>
            </a:r>
          </a:p>
          <a:p>
            <a:pPr marL="0" indent="0">
              <a:buNone/>
            </a:pPr>
            <a:endParaRPr lang="en-US" sz="2800" dirty="0"/>
          </a:p>
          <a:p>
            <a:pPr marL="0" indent="0">
              <a:buNone/>
            </a:pPr>
            <a:r>
              <a:rPr lang="en-US" sz="2800" dirty="0"/>
              <a:t>How to implement LRU?</a:t>
            </a:r>
          </a:p>
          <a:p>
            <a:pPr lvl="1"/>
            <a:r>
              <a:rPr lang="en-US" sz="2400" dirty="0"/>
              <a:t>one approach is to tag each page with the time of last reference</a:t>
            </a:r>
          </a:p>
          <a:p>
            <a:pPr lvl="1"/>
            <a:r>
              <a:rPr lang="en-US" sz="2400" dirty="0"/>
              <a:t>this requires a great deal of overhead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42</a:t>
            </a:fld>
            <a:endParaRPr lang="en-US" dirty="0"/>
          </a:p>
        </p:txBody>
      </p:sp>
    </p:spTree>
    <p:extLst>
      <p:ext uri="{BB962C8B-B14F-4D97-AF65-F5344CB8AC3E}">
        <p14:creationId xmlns:p14="http://schemas.microsoft.com/office/powerpoint/2010/main" val="214692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First-in-First-out (FIFO)</a:t>
            </a:r>
          </a:p>
        </p:txBody>
      </p:sp>
      <p:sp>
        <p:nvSpPr>
          <p:cNvPr id="3" name="Content Placeholder 2"/>
          <p:cNvSpPr>
            <a:spLocks noGrp="1"/>
          </p:cNvSpPr>
          <p:nvPr>
            <p:ph idx="4294967295"/>
          </p:nvPr>
        </p:nvSpPr>
        <p:spPr>
          <a:xfrm>
            <a:off x="2057400" y="1676400"/>
            <a:ext cx="8305800" cy="4648200"/>
          </a:xfrm>
        </p:spPr>
        <p:txBody>
          <a:bodyPr>
            <a:normAutofit/>
          </a:bodyPr>
          <a:lstStyle/>
          <a:p>
            <a:r>
              <a:rPr lang="en-US" sz="2800" dirty="0"/>
              <a:t>Treats page frames allocated to a process as a circular buffer</a:t>
            </a:r>
          </a:p>
          <a:p>
            <a:endParaRPr lang="en-US" sz="2800" dirty="0"/>
          </a:p>
          <a:p>
            <a:r>
              <a:rPr lang="en-US" sz="2800" dirty="0"/>
              <a:t>Pages are removed in </a:t>
            </a:r>
            <a:r>
              <a:rPr lang="en-US" sz="2800" dirty="0">
                <a:solidFill>
                  <a:srgbClr val="FF0000"/>
                </a:solidFill>
              </a:rPr>
              <a:t>round-robin</a:t>
            </a:r>
            <a:r>
              <a:rPr lang="en-US" sz="2800" dirty="0"/>
              <a:t> style</a:t>
            </a:r>
          </a:p>
          <a:p>
            <a:endParaRPr lang="en-US" sz="2800" dirty="0"/>
          </a:p>
          <a:p>
            <a:r>
              <a:rPr lang="en-US" sz="2800" dirty="0"/>
              <a:t>A </a:t>
            </a:r>
            <a:r>
              <a:rPr lang="en-US" sz="2800" dirty="0">
                <a:solidFill>
                  <a:srgbClr val="FF0000"/>
                </a:solidFill>
              </a:rPr>
              <a:t>Simple</a:t>
            </a:r>
            <a:r>
              <a:rPr lang="en-US" sz="2800" dirty="0"/>
              <a:t> replacement policy to implement</a:t>
            </a:r>
          </a:p>
          <a:p>
            <a:endParaRPr lang="en-US" sz="2800" dirty="0"/>
          </a:p>
          <a:p>
            <a:r>
              <a:rPr lang="en-US" sz="2800" dirty="0"/>
              <a:t>Page that has been in memory the longest is replaced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43</a:t>
            </a:fld>
            <a:endParaRPr lang="en-US" dirty="0"/>
          </a:p>
        </p:txBody>
      </p:sp>
    </p:spTree>
    <p:extLst>
      <p:ext uri="{BB962C8B-B14F-4D97-AF65-F5344CB8AC3E}">
        <p14:creationId xmlns:p14="http://schemas.microsoft.com/office/powerpoint/2010/main" val="1200547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44</a:t>
            </a:fld>
            <a:endParaRPr lang="en-US" dirty="0"/>
          </a:p>
        </p:txBody>
      </p:sp>
      <p:pic>
        <p:nvPicPr>
          <p:cNvPr id="4" name="Picture 3"/>
          <p:cNvPicPr>
            <a:picLocks noChangeAspect="1"/>
          </p:cNvPicPr>
          <p:nvPr/>
        </p:nvPicPr>
        <p:blipFill>
          <a:blip r:embed="rId3"/>
          <a:stretch>
            <a:fillRect/>
          </a:stretch>
        </p:blipFill>
        <p:spPr>
          <a:xfrm>
            <a:off x="1752601" y="440322"/>
            <a:ext cx="8715375" cy="6229350"/>
          </a:xfrm>
          <a:prstGeom prst="rect">
            <a:avLst/>
          </a:prstGeom>
        </p:spPr>
      </p:pic>
    </p:spTree>
    <p:extLst>
      <p:ext uri="{BB962C8B-B14F-4D97-AF65-F5344CB8AC3E}">
        <p14:creationId xmlns:p14="http://schemas.microsoft.com/office/powerpoint/2010/main" val="191888110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a:xfrm>
            <a:off x="2209800" y="457200"/>
            <a:ext cx="7696200" cy="1143000"/>
          </a:xfrm>
        </p:spPr>
        <p:txBody>
          <a:bodyPr/>
          <a:lstStyle/>
          <a:p>
            <a:r>
              <a:rPr lang="en-US" altLang="en-US" dirty="0"/>
              <a:t>File Management</a:t>
            </a:r>
          </a:p>
        </p:txBody>
      </p:sp>
      <p:sp>
        <p:nvSpPr>
          <p:cNvPr id="1006595" name="Rectangle 3"/>
          <p:cNvSpPr>
            <a:spLocks noGrp="1" noChangeArrowheads="1"/>
          </p:cNvSpPr>
          <p:nvPr>
            <p:ph type="body" idx="1"/>
          </p:nvPr>
        </p:nvSpPr>
        <p:spPr>
          <a:xfrm>
            <a:off x="2286000" y="2057400"/>
            <a:ext cx="7772400" cy="3733800"/>
          </a:xfrm>
        </p:spPr>
        <p:txBody>
          <a:bodyPr>
            <a:noAutofit/>
          </a:bodyPr>
          <a:lstStyle/>
          <a:p>
            <a:pPr>
              <a:lnSpc>
                <a:spcPct val="90000"/>
              </a:lnSpc>
            </a:pPr>
            <a:r>
              <a:rPr lang="en-US" altLang="en-US" sz="2800" i="1" u="sng" dirty="0"/>
              <a:t>File</a:t>
            </a:r>
            <a:r>
              <a:rPr lang="en-US" altLang="en-US" sz="2800" dirty="0"/>
              <a:t> is a named, ordered collection of information</a:t>
            </a:r>
          </a:p>
          <a:p>
            <a:pPr>
              <a:lnSpc>
                <a:spcPct val="90000"/>
              </a:lnSpc>
            </a:pPr>
            <a:endParaRPr lang="en-US" altLang="en-US" sz="2800" dirty="0"/>
          </a:p>
          <a:p>
            <a:pPr marL="0" indent="0">
              <a:lnSpc>
                <a:spcPct val="90000"/>
              </a:lnSpc>
              <a:buNone/>
            </a:pPr>
            <a:r>
              <a:rPr lang="en-US" altLang="en-US" sz="2800" dirty="0"/>
              <a:t>What are a file manager’s responsibilities? </a:t>
            </a:r>
          </a:p>
          <a:p>
            <a:pPr lvl="1">
              <a:lnSpc>
                <a:spcPct val="90000"/>
              </a:lnSpc>
            </a:pPr>
            <a:r>
              <a:rPr lang="en-US" altLang="en-US" sz="2400" dirty="0">
                <a:solidFill>
                  <a:srgbClr val="FF0000"/>
                </a:solidFill>
              </a:rPr>
              <a:t>Storing</a:t>
            </a:r>
            <a:r>
              <a:rPr lang="en-US" altLang="en-US" sz="2400" dirty="0"/>
              <a:t> the information on a device</a:t>
            </a:r>
          </a:p>
          <a:p>
            <a:pPr lvl="1">
              <a:lnSpc>
                <a:spcPct val="90000"/>
              </a:lnSpc>
            </a:pPr>
            <a:r>
              <a:rPr lang="en-US" altLang="en-US" sz="2400" dirty="0">
                <a:solidFill>
                  <a:srgbClr val="FF0000"/>
                </a:solidFill>
              </a:rPr>
              <a:t>Mapping</a:t>
            </a:r>
            <a:r>
              <a:rPr lang="en-US" altLang="en-US" sz="2400" dirty="0"/>
              <a:t> the block storage to a logical view</a:t>
            </a:r>
          </a:p>
          <a:p>
            <a:pPr lvl="1">
              <a:lnSpc>
                <a:spcPct val="90000"/>
              </a:lnSpc>
            </a:pPr>
            <a:r>
              <a:rPr lang="en-US" altLang="en-US" sz="2400" dirty="0">
                <a:solidFill>
                  <a:srgbClr val="FF0000"/>
                </a:solidFill>
              </a:rPr>
              <a:t>Allocating</a:t>
            </a:r>
            <a:r>
              <a:rPr lang="en-US" altLang="en-US" sz="2400" dirty="0"/>
              <a:t>/</a:t>
            </a:r>
            <a:r>
              <a:rPr lang="en-US" altLang="en-US" sz="2400" dirty="0" err="1"/>
              <a:t>deallocating</a:t>
            </a:r>
            <a:r>
              <a:rPr lang="en-US" altLang="en-US" sz="2400" dirty="0"/>
              <a:t> storage</a:t>
            </a:r>
          </a:p>
          <a:p>
            <a:pPr lvl="1">
              <a:lnSpc>
                <a:spcPct val="90000"/>
              </a:lnSpc>
            </a:pPr>
            <a:r>
              <a:rPr lang="en-US" altLang="en-US" sz="2400" dirty="0"/>
              <a:t>Providing file </a:t>
            </a:r>
            <a:r>
              <a:rPr lang="en-US" altLang="en-US" sz="2400" dirty="0">
                <a:solidFill>
                  <a:srgbClr val="FF0000"/>
                </a:solidFill>
              </a:rPr>
              <a:t>directories</a:t>
            </a:r>
          </a:p>
          <a:p>
            <a:pPr lvl="1">
              <a:lnSpc>
                <a:spcPct val="90000"/>
              </a:lnSpc>
            </a:pPr>
            <a:endParaRPr lang="en-US" altLang="en-US" sz="2400" dirty="0">
              <a:solidFill>
                <a:srgbClr val="FF0000"/>
              </a:solidFill>
            </a:endParaRPr>
          </a:p>
        </p:txBody>
      </p:sp>
    </p:spTree>
    <p:extLst>
      <p:ext uri="{BB962C8B-B14F-4D97-AF65-F5344CB8AC3E}">
        <p14:creationId xmlns:p14="http://schemas.microsoft.com/office/powerpoint/2010/main" val="188830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37" name="Rectangle 21"/>
          <p:cNvSpPr>
            <a:spLocks noGrp="1" noChangeArrowheads="1"/>
          </p:cNvSpPr>
          <p:nvPr>
            <p:ph type="title"/>
          </p:nvPr>
        </p:nvSpPr>
        <p:spPr>
          <a:xfrm>
            <a:off x="2209800" y="457200"/>
            <a:ext cx="7696200" cy="1066800"/>
          </a:xfrm>
        </p:spPr>
        <p:txBody>
          <a:bodyPr/>
          <a:lstStyle/>
          <a:p>
            <a:r>
              <a:rPr lang="en-US" altLang="en-US" dirty="0"/>
              <a:t>Information Structure</a:t>
            </a:r>
          </a:p>
        </p:txBody>
      </p:sp>
      <p:grpSp>
        <p:nvGrpSpPr>
          <p:cNvPr id="2" name="Group 1"/>
          <p:cNvGrpSpPr/>
          <p:nvPr/>
        </p:nvGrpSpPr>
        <p:grpSpPr>
          <a:xfrm>
            <a:off x="2590800" y="1524000"/>
            <a:ext cx="7162800" cy="4724400"/>
            <a:chOff x="1600200" y="1371600"/>
            <a:chExt cx="5638800" cy="5257800"/>
          </a:xfrm>
        </p:grpSpPr>
        <p:sp>
          <p:nvSpPr>
            <p:cNvPr id="1007618" name="AutoShape 2"/>
            <p:cNvSpPr>
              <a:spLocks noChangeArrowheads="1"/>
            </p:cNvSpPr>
            <p:nvPr/>
          </p:nvSpPr>
          <p:spPr bwMode="auto">
            <a:xfrm>
              <a:off x="2819400" y="1752600"/>
              <a:ext cx="3200400" cy="1143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grpSp>
          <p:nvGrpSpPr>
            <p:cNvPr id="1007619" name="Group 3"/>
            <p:cNvGrpSpPr>
              <a:grpSpLocks/>
            </p:cNvGrpSpPr>
            <p:nvPr/>
          </p:nvGrpSpPr>
          <p:grpSpPr bwMode="auto">
            <a:xfrm>
              <a:off x="4038600" y="2057400"/>
              <a:ext cx="762000" cy="609600"/>
              <a:chOff x="2016" y="2448"/>
              <a:chExt cx="480" cy="384"/>
            </a:xfrm>
          </p:grpSpPr>
          <p:sp>
            <p:nvSpPr>
              <p:cNvPr id="1007620" name="Rectangle 4"/>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1" name="Rectangle 5"/>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2" name="Rectangle 6"/>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3" name="Rectangle 7"/>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4" name="Rectangle 8"/>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5" name="Rectangle 9"/>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6" name="Rectangle 10"/>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27" name="Rectangle 11"/>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007628" name="Group 12"/>
            <p:cNvGrpSpPr>
              <a:grpSpLocks/>
            </p:cNvGrpSpPr>
            <p:nvPr/>
          </p:nvGrpSpPr>
          <p:grpSpPr bwMode="auto">
            <a:xfrm>
              <a:off x="3886200" y="2133600"/>
              <a:ext cx="762000" cy="609600"/>
              <a:chOff x="2016" y="2448"/>
              <a:chExt cx="480" cy="384"/>
            </a:xfrm>
          </p:grpSpPr>
          <p:sp>
            <p:nvSpPr>
              <p:cNvPr id="1007629" name="Rectangle 13"/>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0" name="Rectangle 14"/>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1" name="Rectangle 15"/>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2" name="Rectangle 16"/>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3" name="Rectangle 17"/>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4" name="Rectangle 18"/>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5" name="Rectangle 19"/>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36" name="Rectangle 20"/>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007638" name="Group 22"/>
            <p:cNvGrpSpPr>
              <a:grpSpLocks/>
            </p:cNvGrpSpPr>
            <p:nvPr/>
          </p:nvGrpSpPr>
          <p:grpSpPr bwMode="auto">
            <a:xfrm>
              <a:off x="3733800" y="2209800"/>
              <a:ext cx="762000" cy="609600"/>
              <a:chOff x="2016" y="2448"/>
              <a:chExt cx="480" cy="384"/>
            </a:xfrm>
          </p:grpSpPr>
          <p:sp>
            <p:nvSpPr>
              <p:cNvPr id="1007639" name="Rectangle 23"/>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0" name="Rectangle 24"/>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1" name="Rectangle 25"/>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2" name="Rectangle 26"/>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3" name="Rectangle 27"/>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4" name="Rectangle 28"/>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5" name="Rectangle 29"/>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46" name="Rectangle 30"/>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1007647" name="Text Box 31"/>
            <p:cNvSpPr txBox="1">
              <a:spLocks noChangeArrowheads="1"/>
            </p:cNvSpPr>
            <p:nvPr/>
          </p:nvSpPr>
          <p:spPr bwMode="auto">
            <a:xfrm>
              <a:off x="4800600" y="1828800"/>
              <a:ext cx="821775" cy="411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Records</a:t>
              </a:r>
            </a:p>
          </p:txBody>
        </p:sp>
        <p:sp>
          <p:nvSpPr>
            <p:cNvPr id="1007648" name="Text Box 32"/>
            <p:cNvSpPr txBox="1">
              <a:spLocks noChangeArrowheads="1"/>
            </p:cNvSpPr>
            <p:nvPr/>
          </p:nvSpPr>
          <p:spPr bwMode="auto">
            <a:xfrm>
              <a:off x="2895600" y="1371600"/>
              <a:ext cx="1124639" cy="411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Applications</a:t>
              </a:r>
            </a:p>
          </p:txBody>
        </p:sp>
        <p:sp>
          <p:nvSpPr>
            <p:cNvPr id="1007649" name="Rectangle 33"/>
            <p:cNvSpPr>
              <a:spLocks noChangeArrowheads="1"/>
            </p:cNvSpPr>
            <p:nvPr/>
          </p:nvSpPr>
          <p:spPr bwMode="auto">
            <a:xfrm>
              <a:off x="3200400" y="3124200"/>
              <a:ext cx="24384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a:t>Structured Record Files</a:t>
              </a:r>
            </a:p>
          </p:txBody>
        </p:sp>
        <p:sp>
          <p:nvSpPr>
            <p:cNvPr id="1007650" name="AutoShape 34"/>
            <p:cNvSpPr>
              <a:spLocks noChangeArrowheads="1"/>
            </p:cNvSpPr>
            <p:nvPr/>
          </p:nvSpPr>
          <p:spPr bwMode="auto">
            <a:xfrm>
              <a:off x="2819400" y="3733800"/>
              <a:ext cx="3200400" cy="457200"/>
            </a:xfrm>
            <a:prstGeom prst="roundRect">
              <a:avLst>
                <a:gd name="adj" fmla="val 16667"/>
              </a:avLst>
            </a:prstGeom>
            <a:solidFill>
              <a:srgbClr val="4F81BD"/>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007651" name="Text Box 35"/>
            <p:cNvSpPr txBox="1">
              <a:spLocks noChangeArrowheads="1"/>
            </p:cNvSpPr>
            <p:nvPr/>
          </p:nvSpPr>
          <p:spPr bwMode="auto">
            <a:xfrm>
              <a:off x="3124200" y="3733801"/>
              <a:ext cx="2316010" cy="411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dirty="0">
                  <a:solidFill>
                    <a:schemeClr val="bg1"/>
                  </a:solidFill>
                </a:rPr>
                <a:t>Record-Stream Translation</a:t>
              </a:r>
            </a:p>
          </p:txBody>
        </p:sp>
        <p:sp>
          <p:nvSpPr>
            <p:cNvPr id="1007652" name="AutoShape 36"/>
            <p:cNvSpPr>
              <a:spLocks noChangeArrowheads="1"/>
            </p:cNvSpPr>
            <p:nvPr/>
          </p:nvSpPr>
          <p:spPr bwMode="auto">
            <a:xfrm>
              <a:off x="2895600" y="5029200"/>
              <a:ext cx="3200400" cy="4572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007653" name="Text Box 37"/>
            <p:cNvSpPr txBox="1">
              <a:spLocks noChangeArrowheads="1"/>
            </p:cNvSpPr>
            <p:nvPr/>
          </p:nvSpPr>
          <p:spPr bwMode="auto">
            <a:xfrm>
              <a:off x="3200400" y="5029200"/>
              <a:ext cx="2174673" cy="411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Stream-Block Translation</a:t>
              </a:r>
            </a:p>
          </p:txBody>
        </p:sp>
        <p:sp>
          <p:nvSpPr>
            <p:cNvPr id="1007654" name="Rectangle 38"/>
            <p:cNvSpPr>
              <a:spLocks noChangeArrowheads="1"/>
            </p:cNvSpPr>
            <p:nvPr/>
          </p:nvSpPr>
          <p:spPr bwMode="auto">
            <a:xfrm>
              <a:off x="3200400" y="4419600"/>
              <a:ext cx="2438400" cy="381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dirty="0">
                  <a:solidFill>
                    <a:srgbClr val="FF0000"/>
                  </a:solidFill>
                </a:rPr>
                <a:t>Byte Stream Files</a:t>
              </a:r>
            </a:p>
          </p:txBody>
        </p:sp>
        <p:sp>
          <p:nvSpPr>
            <p:cNvPr id="1007655" name="Rectangle 39"/>
            <p:cNvSpPr>
              <a:spLocks noChangeArrowheads="1"/>
            </p:cNvSpPr>
            <p:nvPr/>
          </p:nvSpPr>
          <p:spPr bwMode="auto">
            <a:xfrm>
              <a:off x="3886200" y="58674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56" name="Rectangle 40"/>
            <p:cNvSpPr>
              <a:spLocks noChangeArrowheads="1"/>
            </p:cNvSpPr>
            <p:nvPr/>
          </p:nvSpPr>
          <p:spPr bwMode="auto">
            <a:xfrm>
              <a:off x="4038600" y="60198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57" name="Rectangle 41"/>
            <p:cNvSpPr>
              <a:spLocks noChangeArrowheads="1"/>
            </p:cNvSpPr>
            <p:nvPr/>
          </p:nvSpPr>
          <p:spPr bwMode="auto">
            <a:xfrm>
              <a:off x="4191000" y="61722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58" name="Line 42"/>
            <p:cNvSpPr>
              <a:spLocks noChangeShapeType="1"/>
            </p:cNvSpPr>
            <p:nvPr/>
          </p:nvSpPr>
          <p:spPr bwMode="auto">
            <a:xfrm>
              <a:off x="1676400" y="57150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59" name="Line 43"/>
            <p:cNvSpPr>
              <a:spLocks noChangeShapeType="1"/>
            </p:cNvSpPr>
            <p:nvPr/>
          </p:nvSpPr>
          <p:spPr bwMode="auto">
            <a:xfrm>
              <a:off x="1676400" y="48768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60" name="Line 44"/>
            <p:cNvSpPr>
              <a:spLocks noChangeShapeType="1"/>
            </p:cNvSpPr>
            <p:nvPr/>
          </p:nvSpPr>
          <p:spPr bwMode="auto">
            <a:xfrm>
              <a:off x="1600200" y="43434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61" name="Line 45"/>
            <p:cNvSpPr>
              <a:spLocks noChangeShapeType="1"/>
            </p:cNvSpPr>
            <p:nvPr/>
          </p:nvSpPr>
          <p:spPr bwMode="auto">
            <a:xfrm>
              <a:off x="1600200" y="36576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62" name="Line 46"/>
            <p:cNvSpPr>
              <a:spLocks noChangeShapeType="1"/>
            </p:cNvSpPr>
            <p:nvPr/>
          </p:nvSpPr>
          <p:spPr bwMode="auto">
            <a:xfrm>
              <a:off x="1600200" y="30480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7663" name="Text Box 47"/>
            <p:cNvSpPr txBox="1">
              <a:spLocks noChangeArrowheads="1"/>
            </p:cNvSpPr>
            <p:nvPr/>
          </p:nvSpPr>
          <p:spPr bwMode="auto">
            <a:xfrm>
              <a:off x="1752600" y="5791200"/>
              <a:ext cx="1356836" cy="4110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Storage device</a:t>
              </a:r>
            </a:p>
          </p:txBody>
        </p:sp>
      </p:grpSp>
    </p:spTree>
    <p:extLst>
      <p:ext uri="{BB962C8B-B14F-4D97-AF65-F5344CB8AC3E}">
        <p14:creationId xmlns:p14="http://schemas.microsoft.com/office/powerpoint/2010/main" val="121211275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title"/>
          </p:nvPr>
        </p:nvSpPr>
        <p:spPr>
          <a:xfrm>
            <a:off x="2209800" y="457200"/>
            <a:ext cx="7696200" cy="1219200"/>
          </a:xfrm>
        </p:spPr>
        <p:txBody>
          <a:bodyPr/>
          <a:lstStyle/>
          <a:p>
            <a:r>
              <a:rPr lang="en-US" altLang="en-US" dirty="0" smtClean="0"/>
              <a:t>Can you design the following byte stream file interface?</a:t>
            </a:r>
            <a:endParaRPr lang="en-US" altLang="en-US" dirty="0"/>
          </a:p>
        </p:txBody>
      </p:sp>
      <p:sp>
        <p:nvSpPr>
          <p:cNvPr id="1008643" name="Text Box 3"/>
          <p:cNvSpPr txBox="1">
            <a:spLocks noChangeArrowheads="1"/>
          </p:cNvSpPr>
          <p:nvPr/>
        </p:nvSpPr>
        <p:spPr bwMode="auto">
          <a:xfrm>
            <a:off x="2561187" y="1905000"/>
            <a:ext cx="7343677"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3200" dirty="0" err="1">
                <a:latin typeface="Courier New" pitchFamily="49" charset="0"/>
              </a:rPr>
              <a:t>fileID</a:t>
            </a:r>
            <a:r>
              <a:rPr lang="en-US" altLang="en-US" sz="3200" dirty="0">
                <a:latin typeface="Courier New" pitchFamily="49" charset="0"/>
              </a:rPr>
              <a:t> = open(</a:t>
            </a:r>
            <a:r>
              <a:rPr lang="en-US" altLang="en-US" sz="3200" dirty="0" err="1">
                <a:latin typeface="Courier New" pitchFamily="49" charset="0"/>
              </a:rPr>
              <a:t>fileName</a:t>
            </a:r>
            <a:r>
              <a:rPr lang="en-US" altLang="en-US" sz="3200" dirty="0">
                <a:latin typeface="Courier New" pitchFamily="49" charset="0"/>
              </a:rPr>
              <a:t>)</a:t>
            </a:r>
          </a:p>
          <a:p>
            <a:pPr eaLnBrk="0" hangingPunct="0"/>
            <a:r>
              <a:rPr lang="en-US" altLang="en-US" sz="3200" dirty="0">
                <a:latin typeface="Courier New" pitchFamily="49" charset="0"/>
              </a:rPr>
              <a:t>close(</a:t>
            </a:r>
            <a:r>
              <a:rPr lang="en-US" altLang="en-US" sz="3200" dirty="0" err="1">
                <a:latin typeface="Courier New" pitchFamily="49" charset="0"/>
              </a:rPr>
              <a:t>fileID</a:t>
            </a:r>
            <a:r>
              <a:rPr lang="en-US" altLang="en-US" sz="3200" dirty="0">
                <a:latin typeface="Courier New" pitchFamily="49" charset="0"/>
              </a:rPr>
              <a:t>)</a:t>
            </a:r>
          </a:p>
          <a:p>
            <a:pPr eaLnBrk="0" hangingPunct="0"/>
            <a:r>
              <a:rPr lang="en-US" altLang="en-US" sz="3200" dirty="0">
                <a:latin typeface="Courier New" pitchFamily="49" charset="0"/>
              </a:rPr>
              <a:t>read(</a:t>
            </a:r>
            <a:r>
              <a:rPr lang="en-US" altLang="en-US" sz="3200" dirty="0" err="1">
                <a:latin typeface="Courier New" pitchFamily="49" charset="0"/>
              </a:rPr>
              <a:t>fileID</a:t>
            </a:r>
            <a:r>
              <a:rPr lang="en-US" altLang="en-US" sz="3200" dirty="0">
                <a:latin typeface="Courier New" pitchFamily="49" charset="0"/>
              </a:rPr>
              <a:t>, </a:t>
            </a:r>
            <a:r>
              <a:rPr lang="en-US" altLang="en-US" sz="3200" dirty="0">
                <a:solidFill>
                  <a:srgbClr val="FF0000"/>
                </a:solidFill>
                <a:latin typeface="Courier New" pitchFamily="49" charset="0"/>
              </a:rPr>
              <a:t>buffer</a:t>
            </a:r>
            <a:r>
              <a:rPr lang="en-US" altLang="en-US" sz="3200" dirty="0">
                <a:latin typeface="Courier New" pitchFamily="49" charset="0"/>
              </a:rPr>
              <a:t>, length)</a:t>
            </a:r>
          </a:p>
          <a:p>
            <a:pPr eaLnBrk="0" hangingPunct="0"/>
            <a:r>
              <a:rPr lang="en-US" altLang="en-US" sz="3200" dirty="0">
                <a:latin typeface="Courier New" pitchFamily="49" charset="0"/>
              </a:rPr>
              <a:t>write(</a:t>
            </a:r>
            <a:r>
              <a:rPr lang="en-US" altLang="en-US" sz="3200" dirty="0" err="1">
                <a:latin typeface="Courier New" pitchFamily="49" charset="0"/>
              </a:rPr>
              <a:t>fileID</a:t>
            </a:r>
            <a:r>
              <a:rPr lang="en-US" altLang="en-US" sz="3200" dirty="0">
                <a:latin typeface="Courier New" pitchFamily="49" charset="0"/>
              </a:rPr>
              <a:t>, buffer, length)</a:t>
            </a:r>
          </a:p>
          <a:p>
            <a:pPr eaLnBrk="0" hangingPunct="0"/>
            <a:r>
              <a:rPr lang="en-US" altLang="en-US" sz="3200" dirty="0">
                <a:latin typeface="Courier New" pitchFamily="49" charset="0"/>
              </a:rPr>
              <a:t>seek(</a:t>
            </a:r>
            <a:r>
              <a:rPr lang="en-US" altLang="en-US" sz="3200" dirty="0" err="1">
                <a:latin typeface="Courier New" pitchFamily="49" charset="0"/>
              </a:rPr>
              <a:t>fileID</a:t>
            </a:r>
            <a:r>
              <a:rPr lang="en-US" altLang="en-US" sz="3200" dirty="0">
                <a:latin typeface="Courier New" pitchFamily="49" charset="0"/>
              </a:rPr>
              <a:t>, </a:t>
            </a:r>
            <a:r>
              <a:rPr lang="en-US" altLang="en-US" sz="3200" dirty="0" err="1">
                <a:latin typeface="Courier New" pitchFamily="49" charset="0"/>
              </a:rPr>
              <a:t>filePosition</a:t>
            </a:r>
            <a:r>
              <a:rPr lang="en-US" altLang="en-US" sz="3200" dirty="0">
                <a:latin typeface="Courier New" pitchFamily="49" charset="0"/>
              </a:rPr>
              <a:t>)</a:t>
            </a:r>
            <a:endParaRPr lang="en-US" altLang="en-US" sz="3200" dirty="0"/>
          </a:p>
          <a:p>
            <a:pPr eaLnBrk="0" hangingPunct="0"/>
            <a:endParaRPr lang="en-US" altLang="en-US" sz="3200" dirty="0"/>
          </a:p>
        </p:txBody>
      </p:sp>
    </p:spTree>
    <p:extLst>
      <p:ext uri="{BB962C8B-B14F-4D97-AF65-F5344CB8AC3E}">
        <p14:creationId xmlns:p14="http://schemas.microsoft.com/office/powerpoint/2010/main" val="24724114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ChangeArrowheads="1"/>
          </p:cNvSpPr>
          <p:nvPr/>
        </p:nvSpPr>
        <p:spPr bwMode="auto">
          <a:xfrm>
            <a:off x="6096000" y="2286000"/>
            <a:ext cx="3429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67" name="Rectangle 3"/>
          <p:cNvSpPr>
            <a:spLocks noGrp="1" noChangeArrowheads="1"/>
          </p:cNvSpPr>
          <p:nvPr>
            <p:ph type="title"/>
          </p:nvPr>
        </p:nvSpPr>
        <p:spPr>
          <a:xfrm>
            <a:off x="2209800" y="457200"/>
            <a:ext cx="7696200" cy="1219200"/>
          </a:xfrm>
        </p:spPr>
        <p:txBody>
          <a:bodyPr/>
          <a:lstStyle/>
          <a:p>
            <a:r>
              <a:rPr lang="en-US" altLang="en-US" dirty="0"/>
              <a:t>Low Level Files</a:t>
            </a:r>
          </a:p>
        </p:txBody>
      </p:sp>
      <p:sp>
        <p:nvSpPr>
          <p:cNvPr id="1009668" name="AutoShape 4"/>
          <p:cNvSpPr>
            <a:spLocks noChangeArrowheads="1"/>
          </p:cNvSpPr>
          <p:nvPr/>
        </p:nvSpPr>
        <p:spPr bwMode="auto">
          <a:xfrm>
            <a:off x="6248400" y="3810000"/>
            <a:ext cx="3200400" cy="4572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009669" name="Text Box 5"/>
          <p:cNvSpPr txBox="1">
            <a:spLocks noChangeArrowheads="1"/>
          </p:cNvSpPr>
          <p:nvPr/>
        </p:nvSpPr>
        <p:spPr bwMode="auto">
          <a:xfrm>
            <a:off x="6553201" y="3810000"/>
            <a:ext cx="276242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Stream-Block Translation</a:t>
            </a:r>
          </a:p>
        </p:txBody>
      </p:sp>
      <p:sp>
        <p:nvSpPr>
          <p:cNvPr id="1009670" name="Rectangle 6"/>
          <p:cNvSpPr>
            <a:spLocks noChangeArrowheads="1"/>
          </p:cNvSpPr>
          <p:nvPr/>
        </p:nvSpPr>
        <p:spPr bwMode="auto">
          <a:xfrm>
            <a:off x="7239000" y="52578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71" name="Rectangle 7"/>
          <p:cNvSpPr>
            <a:spLocks noChangeArrowheads="1"/>
          </p:cNvSpPr>
          <p:nvPr/>
        </p:nvSpPr>
        <p:spPr bwMode="auto">
          <a:xfrm>
            <a:off x="7391400" y="54102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72" name="Rectangle 8"/>
          <p:cNvSpPr>
            <a:spLocks noChangeArrowheads="1"/>
          </p:cNvSpPr>
          <p:nvPr/>
        </p:nvSpPr>
        <p:spPr bwMode="auto">
          <a:xfrm>
            <a:off x="7543800" y="55626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73" name="Line 9"/>
          <p:cNvSpPr>
            <a:spLocks noChangeShapeType="1"/>
          </p:cNvSpPr>
          <p:nvPr/>
        </p:nvSpPr>
        <p:spPr bwMode="auto">
          <a:xfrm>
            <a:off x="2057400" y="5105400"/>
            <a:ext cx="807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74" name="Line 10"/>
          <p:cNvSpPr>
            <a:spLocks noChangeShapeType="1"/>
          </p:cNvSpPr>
          <p:nvPr/>
        </p:nvSpPr>
        <p:spPr bwMode="auto">
          <a:xfrm>
            <a:off x="2133600" y="3200400"/>
            <a:ext cx="80772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75" name="Rectangle 11"/>
          <p:cNvSpPr>
            <a:spLocks noChangeArrowheads="1"/>
          </p:cNvSpPr>
          <p:nvPr/>
        </p:nvSpPr>
        <p:spPr bwMode="auto">
          <a:xfrm>
            <a:off x="6096000" y="2286000"/>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sz="2000"/>
              <a:t>b</a:t>
            </a:r>
            <a:r>
              <a:rPr lang="en-US" altLang="en-US" sz="2000" baseline="-25000"/>
              <a:t>0</a:t>
            </a:r>
            <a:endParaRPr lang="en-US" altLang="en-US"/>
          </a:p>
        </p:txBody>
      </p:sp>
      <p:sp>
        <p:nvSpPr>
          <p:cNvPr id="1009676" name="Rectangle 12"/>
          <p:cNvSpPr>
            <a:spLocks noChangeArrowheads="1"/>
          </p:cNvSpPr>
          <p:nvPr/>
        </p:nvSpPr>
        <p:spPr bwMode="auto">
          <a:xfrm>
            <a:off x="6400800" y="2286000"/>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sz="2000"/>
              <a:t>b</a:t>
            </a:r>
            <a:r>
              <a:rPr lang="en-US" altLang="en-US" sz="2000" baseline="-25000"/>
              <a:t>1</a:t>
            </a:r>
            <a:endParaRPr lang="en-US" altLang="en-US"/>
          </a:p>
        </p:txBody>
      </p:sp>
      <p:sp>
        <p:nvSpPr>
          <p:cNvPr id="1009677" name="Rectangle 13"/>
          <p:cNvSpPr>
            <a:spLocks noChangeArrowheads="1"/>
          </p:cNvSpPr>
          <p:nvPr/>
        </p:nvSpPr>
        <p:spPr bwMode="auto">
          <a:xfrm>
            <a:off x="6705600" y="2286000"/>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sz="2000"/>
              <a:t>b</a:t>
            </a:r>
            <a:r>
              <a:rPr lang="en-US" altLang="en-US" sz="2000" baseline="-25000"/>
              <a:t>2</a:t>
            </a:r>
            <a:endParaRPr lang="en-US" altLang="en-US"/>
          </a:p>
        </p:txBody>
      </p:sp>
      <p:sp>
        <p:nvSpPr>
          <p:cNvPr id="1009678" name="Rectangle 14"/>
          <p:cNvSpPr>
            <a:spLocks noChangeArrowheads="1"/>
          </p:cNvSpPr>
          <p:nvPr/>
        </p:nvSpPr>
        <p:spPr bwMode="auto">
          <a:xfrm>
            <a:off x="7772400" y="2286000"/>
            <a:ext cx="3048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r>
              <a:rPr lang="en-US" altLang="en-US" sz="2000"/>
              <a:t>b</a:t>
            </a:r>
            <a:r>
              <a:rPr lang="en-US" altLang="en-US" sz="2000" baseline="-25000"/>
              <a:t>i</a:t>
            </a:r>
            <a:endParaRPr lang="en-US" altLang="en-US"/>
          </a:p>
        </p:txBody>
      </p:sp>
      <p:sp>
        <p:nvSpPr>
          <p:cNvPr id="1009679" name="Text Box 15"/>
          <p:cNvSpPr txBox="1">
            <a:spLocks noChangeArrowheads="1"/>
          </p:cNvSpPr>
          <p:nvPr/>
        </p:nvSpPr>
        <p:spPr bwMode="auto">
          <a:xfrm>
            <a:off x="8153400" y="2133600"/>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a:t>
            </a:r>
          </a:p>
        </p:txBody>
      </p:sp>
      <p:sp>
        <p:nvSpPr>
          <p:cNvPr id="1009680" name="Text Box 16"/>
          <p:cNvSpPr txBox="1">
            <a:spLocks noChangeArrowheads="1"/>
          </p:cNvSpPr>
          <p:nvPr/>
        </p:nvSpPr>
        <p:spPr bwMode="auto">
          <a:xfrm>
            <a:off x="7162800" y="2133600"/>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a:t>
            </a:r>
          </a:p>
        </p:txBody>
      </p:sp>
      <p:sp>
        <p:nvSpPr>
          <p:cNvPr id="1009681" name="AutoShape 17"/>
          <p:cNvSpPr>
            <a:spLocks noChangeArrowheads="1"/>
          </p:cNvSpPr>
          <p:nvPr/>
        </p:nvSpPr>
        <p:spPr bwMode="auto">
          <a:xfrm>
            <a:off x="7772400" y="2590800"/>
            <a:ext cx="228600" cy="304800"/>
          </a:xfrm>
          <a:prstGeom prst="upArrow">
            <a:avLst>
              <a:gd name="adj1" fmla="val 50000"/>
              <a:gd name="adj2" fmla="val 33333"/>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9682" name="Text Box 18"/>
          <p:cNvSpPr txBox="1">
            <a:spLocks noChangeArrowheads="1"/>
          </p:cNvSpPr>
          <p:nvPr/>
        </p:nvSpPr>
        <p:spPr bwMode="auto">
          <a:xfrm>
            <a:off x="2133600" y="1828800"/>
            <a:ext cx="3240088" cy="1314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1600" dirty="0">
                <a:latin typeface="Courier New" pitchFamily="49" charset="0"/>
              </a:rPr>
              <a:t>fid = open(“</a:t>
            </a:r>
            <a:r>
              <a:rPr lang="en-US" altLang="en-US" sz="1600" dirty="0" err="1">
                <a:latin typeface="Courier New" pitchFamily="49" charset="0"/>
              </a:rPr>
              <a:t>fileName</a:t>
            </a:r>
            <a:r>
              <a:rPr lang="en-US" altLang="en-US" sz="1600" dirty="0">
                <a:latin typeface="Courier New" pitchFamily="49" charset="0"/>
              </a:rPr>
              <a:t>”,…);</a:t>
            </a:r>
          </a:p>
          <a:p>
            <a:pPr eaLnBrk="0" hangingPunct="0"/>
            <a:r>
              <a:rPr lang="en-US" altLang="en-US" sz="1600" dirty="0">
                <a:latin typeface="Courier New" pitchFamily="49" charset="0"/>
              </a:rPr>
              <a:t>…</a:t>
            </a:r>
          </a:p>
          <a:p>
            <a:pPr eaLnBrk="0" hangingPunct="0"/>
            <a:r>
              <a:rPr lang="en-US" altLang="en-US" sz="1600" dirty="0">
                <a:latin typeface="Courier New" pitchFamily="49" charset="0"/>
              </a:rPr>
              <a:t>read(fid, </a:t>
            </a:r>
            <a:r>
              <a:rPr lang="en-US" altLang="en-US" sz="1600" dirty="0" err="1">
                <a:latin typeface="Courier New" pitchFamily="49" charset="0"/>
              </a:rPr>
              <a:t>buf</a:t>
            </a:r>
            <a:r>
              <a:rPr lang="en-US" altLang="en-US" sz="1600" dirty="0">
                <a:latin typeface="Courier New" pitchFamily="49" charset="0"/>
              </a:rPr>
              <a:t>, </a:t>
            </a:r>
            <a:r>
              <a:rPr lang="en-US" altLang="en-US" sz="1600" dirty="0" err="1">
                <a:latin typeface="Courier New" pitchFamily="49" charset="0"/>
              </a:rPr>
              <a:t>buflen</a:t>
            </a:r>
            <a:r>
              <a:rPr lang="en-US" altLang="en-US" sz="1600" dirty="0">
                <a:latin typeface="Courier New" pitchFamily="49" charset="0"/>
              </a:rPr>
              <a:t>);</a:t>
            </a:r>
          </a:p>
          <a:p>
            <a:pPr eaLnBrk="0" hangingPunct="0"/>
            <a:r>
              <a:rPr lang="en-US" altLang="en-US" sz="1600" dirty="0">
                <a:latin typeface="Courier New" pitchFamily="49" charset="0"/>
              </a:rPr>
              <a:t>…</a:t>
            </a:r>
          </a:p>
          <a:p>
            <a:pPr eaLnBrk="0" hangingPunct="0"/>
            <a:r>
              <a:rPr lang="en-US" altLang="en-US" sz="1600" dirty="0">
                <a:latin typeface="Courier New" pitchFamily="49" charset="0"/>
              </a:rPr>
              <a:t>close(fid);</a:t>
            </a:r>
          </a:p>
        </p:txBody>
      </p:sp>
      <p:sp>
        <p:nvSpPr>
          <p:cNvPr id="1009683" name="Text Box 19"/>
          <p:cNvSpPr txBox="1">
            <a:spLocks noChangeArrowheads="1"/>
          </p:cNvSpPr>
          <p:nvPr/>
        </p:nvSpPr>
        <p:spPr bwMode="auto">
          <a:xfrm>
            <a:off x="2286000" y="3505200"/>
            <a:ext cx="2139950" cy="1314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1600">
                <a:latin typeface="Courier New" pitchFamily="49" charset="0"/>
              </a:rPr>
              <a:t>int open(…) {…}</a:t>
            </a:r>
          </a:p>
          <a:p>
            <a:pPr eaLnBrk="0" hangingPunct="0"/>
            <a:r>
              <a:rPr lang="en-US" altLang="en-US" sz="1600">
                <a:latin typeface="Courier New" pitchFamily="49" charset="0"/>
              </a:rPr>
              <a:t>int close(…) {…}</a:t>
            </a:r>
          </a:p>
          <a:p>
            <a:pPr eaLnBrk="0" hangingPunct="0"/>
            <a:r>
              <a:rPr lang="en-US" altLang="en-US" sz="1600">
                <a:latin typeface="Courier New" pitchFamily="49" charset="0"/>
              </a:rPr>
              <a:t>int read(…) {…}</a:t>
            </a:r>
          </a:p>
          <a:p>
            <a:pPr eaLnBrk="0" hangingPunct="0"/>
            <a:r>
              <a:rPr lang="en-US" altLang="en-US" sz="1600">
                <a:latin typeface="Courier New" pitchFamily="49" charset="0"/>
              </a:rPr>
              <a:t>int write(…) {…}</a:t>
            </a:r>
          </a:p>
          <a:p>
            <a:pPr eaLnBrk="0" hangingPunct="0"/>
            <a:r>
              <a:rPr lang="en-US" altLang="en-US" sz="1600">
                <a:latin typeface="Courier New" pitchFamily="49" charset="0"/>
              </a:rPr>
              <a:t>int seek(…) {…}</a:t>
            </a:r>
          </a:p>
        </p:txBody>
      </p:sp>
      <p:sp>
        <p:nvSpPr>
          <p:cNvPr id="1009684" name="Text Box 20"/>
          <p:cNvSpPr txBox="1">
            <a:spLocks noChangeArrowheads="1"/>
          </p:cNvSpPr>
          <p:nvPr/>
        </p:nvSpPr>
        <p:spPr bwMode="auto">
          <a:xfrm>
            <a:off x="2209801" y="5486400"/>
            <a:ext cx="418576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Storage device response to commands</a:t>
            </a:r>
          </a:p>
        </p:txBody>
      </p:sp>
    </p:spTree>
    <p:extLst>
      <p:ext uri="{BB962C8B-B14F-4D97-AF65-F5344CB8AC3E}">
        <p14:creationId xmlns:p14="http://schemas.microsoft.com/office/powerpoint/2010/main" val="98303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Grp="1" noChangeArrowheads="1"/>
          </p:cNvSpPr>
          <p:nvPr>
            <p:ph type="title"/>
          </p:nvPr>
        </p:nvSpPr>
        <p:spPr>
          <a:xfrm>
            <a:off x="2209800" y="457200"/>
            <a:ext cx="7696200" cy="1066800"/>
          </a:xfrm>
        </p:spPr>
        <p:txBody>
          <a:bodyPr/>
          <a:lstStyle/>
          <a:p>
            <a:r>
              <a:rPr lang="en-US" altLang="en-US" dirty="0"/>
              <a:t>Structured Files</a:t>
            </a:r>
          </a:p>
        </p:txBody>
      </p:sp>
      <p:sp>
        <p:nvSpPr>
          <p:cNvPr id="1010691" name="AutoShape 3"/>
          <p:cNvSpPr>
            <a:spLocks noChangeArrowheads="1"/>
          </p:cNvSpPr>
          <p:nvPr/>
        </p:nvSpPr>
        <p:spPr bwMode="auto">
          <a:xfrm>
            <a:off x="4419600" y="2514600"/>
            <a:ext cx="3200400" cy="1143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grpSp>
        <p:nvGrpSpPr>
          <p:cNvPr id="1010692" name="Group 4"/>
          <p:cNvGrpSpPr>
            <a:grpSpLocks/>
          </p:cNvGrpSpPr>
          <p:nvPr/>
        </p:nvGrpSpPr>
        <p:grpSpPr bwMode="auto">
          <a:xfrm>
            <a:off x="5638800" y="2819400"/>
            <a:ext cx="762000" cy="609600"/>
            <a:chOff x="2016" y="2448"/>
            <a:chExt cx="480" cy="384"/>
          </a:xfrm>
        </p:grpSpPr>
        <p:sp>
          <p:nvSpPr>
            <p:cNvPr id="1010693" name="Rectangle 5"/>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4" name="Rectangle 6"/>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5" name="Rectangle 7"/>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6" name="Rectangle 8"/>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7" name="Rectangle 9"/>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8" name="Rectangle 10"/>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699" name="Rectangle 11"/>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0" name="Rectangle 12"/>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010701" name="Group 13"/>
          <p:cNvGrpSpPr>
            <a:grpSpLocks/>
          </p:cNvGrpSpPr>
          <p:nvPr/>
        </p:nvGrpSpPr>
        <p:grpSpPr bwMode="auto">
          <a:xfrm>
            <a:off x="5486400" y="2895600"/>
            <a:ext cx="762000" cy="609600"/>
            <a:chOff x="2016" y="2448"/>
            <a:chExt cx="480" cy="384"/>
          </a:xfrm>
        </p:grpSpPr>
        <p:sp>
          <p:nvSpPr>
            <p:cNvPr id="1010702" name="Rectangle 14"/>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3" name="Rectangle 15"/>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4" name="Rectangle 16"/>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5" name="Rectangle 17"/>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6" name="Rectangle 18"/>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7" name="Rectangle 19"/>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8" name="Rectangle 20"/>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09" name="Rectangle 21"/>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010710" name="Group 22"/>
          <p:cNvGrpSpPr>
            <a:grpSpLocks/>
          </p:cNvGrpSpPr>
          <p:nvPr/>
        </p:nvGrpSpPr>
        <p:grpSpPr bwMode="auto">
          <a:xfrm>
            <a:off x="5334000" y="2971800"/>
            <a:ext cx="762000" cy="609600"/>
            <a:chOff x="2016" y="2448"/>
            <a:chExt cx="480" cy="384"/>
          </a:xfrm>
        </p:grpSpPr>
        <p:sp>
          <p:nvSpPr>
            <p:cNvPr id="1010711" name="Rectangle 23"/>
            <p:cNvSpPr>
              <a:spLocks noChangeArrowheads="1"/>
            </p:cNvSpPr>
            <p:nvPr/>
          </p:nvSpPr>
          <p:spPr bwMode="auto">
            <a:xfrm>
              <a:off x="201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2" name="Rectangle 24"/>
            <p:cNvSpPr>
              <a:spLocks noChangeArrowheads="1"/>
            </p:cNvSpPr>
            <p:nvPr/>
          </p:nvSpPr>
          <p:spPr bwMode="auto">
            <a:xfrm>
              <a:off x="2256" y="2448"/>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3" name="Rectangle 25"/>
            <p:cNvSpPr>
              <a:spLocks noChangeArrowheads="1"/>
            </p:cNvSpPr>
            <p:nvPr/>
          </p:nvSpPr>
          <p:spPr bwMode="auto">
            <a:xfrm>
              <a:off x="2016" y="2544"/>
              <a:ext cx="38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4" name="Rectangle 26"/>
            <p:cNvSpPr>
              <a:spLocks noChangeArrowheads="1"/>
            </p:cNvSpPr>
            <p:nvPr/>
          </p:nvSpPr>
          <p:spPr bwMode="auto">
            <a:xfrm>
              <a:off x="2400" y="2544"/>
              <a:ext cx="9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5" name="Rectangle 27"/>
            <p:cNvSpPr>
              <a:spLocks noChangeArrowheads="1"/>
            </p:cNvSpPr>
            <p:nvPr/>
          </p:nvSpPr>
          <p:spPr bwMode="auto">
            <a:xfrm>
              <a:off x="2016" y="2640"/>
              <a:ext cx="144"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6" name="Rectangle 28"/>
            <p:cNvSpPr>
              <a:spLocks noChangeArrowheads="1"/>
            </p:cNvSpPr>
            <p:nvPr/>
          </p:nvSpPr>
          <p:spPr bwMode="auto">
            <a:xfrm>
              <a:off x="2160" y="2640"/>
              <a:ext cx="336"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7" name="Rectangle 29"/>
            <p:cNvSpPr>
              <a:spLocks noChangeArrowheads="1"/>
            </p:cNvSpPr>
            <p:nvPr/>
          </p:nvSpPr>
          <p:spPr bwMode="auto">
            <a:xfrm>
              <a:off x="201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18" name="Rectangle 30"/>
            <p:cNvSpPr>
              <a:spLocks noChangeArrowheads="1"/>
            </p:cNvSpPr>
            <p:nvPr/>
          </p:nvSpPr>
          <p:spPr bwMode="auto">
            <a:xfrm>
              <a:off x="2256" y="2736"/>
              <a:ext cx="240" cy="9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1010719" name="Text Box 31"/>
          <p:cNvSpPr txBox="1">
            <a:spLocks noChangeArrowheads="1"/>
          </p:cNvSpPr>
          <p:nvPr/>
        </p:nvSpPr>
        <p:spPr bwMode="auto">
          <a:xfrm>
            <a:off x="6400800" y="2590800"/>
            <a:ext cx="104387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Records</a:t>
            </a:r>
          </a:p>
        </p:txBody>
      </p:sp>
      <p:sp>
        <p:nvSpPr>
          <p:cNvPr id="1010720" name="AutoShape 32"/>
          <p:cNvSpPr>
            <a:spLocks noChangeArrowheads="1"/>
          </p:cNvSpPr>
          <p:nvPr/>
        </p:nvSpPr>
        <p:spPr bwMode="auto">
          <a:xfrm>
            <a:off x="4419600" y="4343400"/>
            <a:ext cx="3200400" cy="4572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010721" name="Text Box 33"/>
          <p:cNvSpPr txBox="1">
            <a:spLocks noChangeArrowheads="1"/>
          </p:cNvSpPr>
          <p:nvPr/>
        </p:nvSpPr>
        <p:spPr bwMode="auto">
          <a:xfrm>
            <a:off x="4724401" y="4343400"/>
            <a:ext cx="276242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Record-Block Translation</a:t>
            </a:r>
          </a:p>
        </p:txBody>
      </p:sp>
      <p:sp>
        <p:nvSpPr>
          <p:cNvPr id="1010722" name="Rectangle 34"/>
          <p:cNvSpPr>
            <a:spLocks noChangeArrowheads="1"/>
          </p:cNvSpPr>
          <p:nvPr/>
        </p:nvSpPr>
        <p:spPr bwMode="auto">
          <a:xfrm>
            <a:off x="5410200" y="51816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23" name="Rectangle 35"/>
          <p:cNvSpPr>
            <a:spLocks noChangeArrowheads="1"/>
          </p:cNvSpPr>
          <p:nvPr/>
        </p:nvSpPr>
        <p:spPr bwMode="auto">
          <a:xfrm>
            <a:off x="5562600" y="53340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24" name="Rectangle 36"/>
          <p:cNvSpPr>
            <a:spLocks noChangeArrowheads="1"/>
          </p:cNvSpPr>
          <p:nvPr/>
        </p:nvSpPr>
        <p:spPr bwMode="auto">
          <a:xfrm>
            <a:off x="5715000" y="5486400"/>
            <a:ext cx="8382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25" name="Line 37"/>
          <p:cNvSpPr>
            <a:spLocks noChangeShapeType="1"/>
          </p:cNvSpPr>
          <p:nvPr/>
        </p:nvSpPr>
        <p:spPr bwMode="auto">
          <a:xfrm>
            <a:off x="3200400" y="50292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0726" name="Line 38"/>
          <p:cNvSpPr>
            <a:spLocks noChangeShapeType="1"/>
          </p:cNvSpPr>
          <p:nvPr/>
        </p:nvSpPr>
        <p:spPr bwMode="auto">
          <a:xfrm>
            <a:off x="3200400" y="3962400"/>
            <a:ext cx="55626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8948371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84215840"/>
              </p:ext>
            </p:extLst>
          </p:nvPr>
        </p:nvGraphicFramePr>
        <p:xfrm>
          <a:off x="609600" y="0"/>
          <a:ext cx="109728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290593"/>
            <a:ext cx="10972800" cy="838200"/>
          </a:xfrm>
        </p:spPr>
        <p:txBody>
          <a:bodyPr/>
          <a:lstStyle/>
          <a:p>
            <a:r>
              <a:rPr lang="en-US" dirty="0" smtClean="0">
                <a:latin typeface="Calibri" charset="0"/>
                <a:ea typeface="Calibri" charset="0"/>
                <a:cs typeface="Calibri" charset="0"/>
              </a:rPr>
              <a:t>Midterm Exam 1</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599278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a:xfrm>
            <a:off x="2209800" y="457200"/>
            <a:ext cx="7696200" cy="1371600"/>
          </a:xfrm>
        </p:spPr>
        <p:txBody>
          <a:bodyPr/>
          <a:lstStyle/>
          <a:p>
            <a:r>
              <a:rPr lang="en-US" altLang="en-US" dirty="0"/>
              <a:t>Record-Oriented Sequential Files</a:t>
            </a:r>
          </a:p>
        </p:txBody>
      </p:sp>
      <p:sp>
        <p:nvSpPr>
          <p:cNvPr id="1011715" name="Rectangle 3"/>
          <p:cNvSpPr>
            <a:spLocks noChangeArrowheads="1"/>
          </p:cNvSpPr>
          <p:nvPr/>
        </p:nvSpPr>
        <p:spPr bwMode="auto">
          <a:xfrm>
            <a:off x="5638800" y="2289175"/>
            <a:ext cx="3810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16" name="Rectangle 4"/>
          <p:cNvSpPr>
            <a:spLocks noChangeArrowheads="1"/>
          </p:cNvSpPr>
          <p:nvPr/>
        </p:nvSpPr>
        <p:spPr bwMode="auto">
          <a:xfrm>
            <a:off x="6019800" y="2289175"/>
            <a:ext cx="3810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17" name="Rectangle 5"/>
          <p:cNvSpPr>
            <a:spLocks noChangeArrowheads="1"/>
          </p:cNvSpPr>
          <p:nvPr/>
        </p:nvSpPr>
        <p:spPr bwMode="auto">
          <a:xfrm>
            <a:off x="5638800" y="2441575"/>
            <a:ext cx="6096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18" name="Rectangle 6"/>
          <p:cNvSpPr>
            <a:spLocks noChangeArrowheads="1"/>
          </p:cNvSpPr>
          <p:nvPr/>
        </p:nvSpPr>
        <p:spPr bwMode="auto">
          <a:xfrm>
            <a:off x="6248400" y="2441575"/>
            <a:ext cx="1524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19" name="Rectangle 7"/>
          <p:cNvSpPr>
            <a:spLocks noChangeArrowheads="1"/>
          </p:cNvSpPr>
          <p:nvPr/>
        </p:nvSpPr>
        <p:spPr bwMode="auto">
          <a:xfrm>
            <a:off x="5638800" y="2593975"/>
            <a:ext cx="2286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20" name="Rectangle 8"/>
          <p:cNvSpPr>
            <a:spLocks noChangeArrowheads="1"/>
          </p:cNvSpPr>
          <p:nvPr/>
        </p:nvSpPr>
        <p:spPr bwMode="auto">
          <a:xfrm>
            <a:off x="5867400" y="2593975"/>
            <a:ext cx="5334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21" name="Rectangle 9"/>
          <p:cNvSpPr>
            <a:spLocks noChangeArrowheads="1"/>
          </p:cNvSpPr>
          <p:nvPr/>
        </p:nvSpPr>
        <p:spPr bwMode="auto">
          <a:xfrm>
            <a:off x="5638800" y="2746375"/>
            <a:ext cx="3810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22" name="Rectangle 10"/>
          <p:cNvSpPr>
            <a:spLocks noChangeArrowheads="1"/>
          </p:cNvSpPr>
          <p:nvPr/>
        </p:nvSpPr>
        <p:spPr bwMode="auto">
          <a:xfrm>
            <a:off x="6019800" y="2746375"/>
            <a:ext cx="381000" cy="1524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1723" name="Text Box 11"/>
          <p:cNvSpPr txBox="1">
            <a:spLocks noChangeArrowheads="1"/>
          </p:cNvSpPr>
          <p:nvPr/>
        </p:nvSpPr>
        <p:spPr bwMode="auto">
          <a:xfrm>
            <a:off x="6689726" y="2406650"/>
            <a:ext cx="172354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a:t>Logical Record</a:t>
            </a:r>
          </a:p>
        </p:txBody>
      </p:sp>
      <p:sp>
        <p:nvSpPr>
          <p:cNvPr id="1011724" name="Text Box 12"/>
          <p:cNvSpPr txBox="1">
            <a:spLocks noChangeArrowheads="1"/>
          </p:cNvSpPr>
          <p:nvPr/>
        </p:nvSpPr>
        <p:spPr bwMode="auto">
          <a:xfrm>
            <a:off x="3048001" y="3200400"/>
            <a:ext cx="6341199" cy="2831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3200" dirty="0" err="1">
                <a:latin typeface="Courier New" pitchFamily="49" charset="0"/>
              </a:rPr>
              <a:t>fileID</a:t>
            </a:r>
            <a:r>
              <a:rPr lang="en-US" altLang="en-US" sz="3200" dirty="0">
                <a:latin typeface="Courier New" pitchFamily="49" charset="0"/>
              </a:rPr>
              <a:t> = open(</a:t>
            </a:r>
            <a:r>
              <a:rPr lang="en-US" altLang="en-US" sz="3200" dirty="0" err="1">
                <a:latin typeface="Courier New" pitchFamily="49" charset="0"/>
              </a:rPr>
              <a:t>fileName</a:t>
            </a:r>
            <a:r>
              <a:rPr lang="en-US" altLang="en-US" sz="3200" dirty="0">
                <a:latin typeface="Courier New" pitchFamily="49" charset="0"/>
              </a:rPr>
              <a:t>)</a:t>
            </a:r>
          </a:p>
          <a:p>
            <a:pPr eaLnBrk="0" hangingPunct="0"/>
            <a:r>
              <a:rPr lang="en-US" altLang="en-US" sz="3200" dirty="0">
                <a:latin typeface="Courier New" pitchFamily="49" charset="0"/>
              </a:rPr>
              <a:t>close(</a:t>
            </a:r>
            <a:r>
              <a:rPr lang="en-US" altLang="en-US" sz="3200" dirty="0" err="1">
                <a:latin typeface="Courier New" pitchFamily="49" charset="0"/>
              </a:rPr>
              <a:t>fileID</a:t>
            </a:r>
            <a:r>
              <a:rPr lang="en-US" altLang="en-US" sz="3200" dirty="0">
                <a:latin typeface="Courier New" pitchFamily="49" charset="0"/>
              </a:rPr>
              <a:t>)</a:t>
            </a:r>
          </a:p>
          <a:p>
            <a:pPr eaLnBrk="0" hangingPunct="0"/>
            <a:r>
              <a:rPr lang="en-US" altLang="en-US" sz="3200" dirty="0" err="1">
                <a:latin typeface="Courier New" pitchFamily="49" charset="0"/>
              </a:rPr>
              <a:t>getRecord</a:t>
            </a:r>
            <a:r>
              <a:rPr lang="en-US" altLang="en-US" sz="3200" dirty="0">
                <a:latin typeface="Courier New" pitchFamily="49" charset="0"/>
              </a:rPr>
              <a:t>(</a:t>
            </a:r>
            <a:r>
              <a:rPr lang="en-US" altLang="en-US" sz="3200" dirty="0" err="1">
                <a:latin typeface="Courier New" pitchFamily="49" charset="0"/>
              </a:rPr>
              <a:t>fileID</a:t>
            </a:r>
            <a:r>
              <a:rPr lang="en-US" altLang="en-US" sz="3200" dirty="0">
                <a:latin typeface="Courier New" pitchFamily="49" charset="0"/>
              </a:rPr>
              <a:t>, record)</a:t>
            </a:r>
          </a:p>
          <a:p>
            <a:pPr eaLnBrk="0" hangingPunct="0"/>
            <a:r>
              <a:rPr lang="en-US" altLang="en-US" sz="3200" dirty="0" err="1">
                <a:latin typeface="Courier New" pitchFamily="49" charset="0"/>
              </a:rPr>
              <a:t>putRecord</a:t>
            </a:r>
            <a:r>
              <a:rPr lang="en-US" altLang="en-US" sz="3200" dirty="0">
                <a:latin typeface="Courier New" pitchFamily="49" charset="0"/>
              </a:rPr>
              <a:t>(</a:t>
            </a:r>
            <a:r>
              <a:rPr lang="en-US" altLang="en-US" sz="3200" dirty="0" err="1">
                <a:latin typeface="Courier New" pitchFamily="49" charset="0"/>
              </a:rPr>
              <a:t>fileID</a:t>
            </a:r>
            <a:r>
              <a:rPr lang="en-US" altLang="en-US" sz="3200" dirty="0">
                <a:latin typeface="Courier New" pitchFamily="49" charset="0"/>
              </a:rPr>
              <a:t>, record)</a:t>
            </a:r>
          </a:p>
          <a:p>
            <a:pPr eaLnBrk="0" hangingPunct="0"/>
            <a:r>
              <a:rPr lang="en-US" altLang="en-US" sz="3200" dirty="0">
                <a:latin typeface="Courier New" pitchFamily="49" charset="0"/>
              </a:rPr>
              <a:t>seek(</a:t>
            </a:r>
            <a:r>
              <a:rPr lang="en-US" altLang="en-US" sz="3200" dirty="0" err="1">
                <a:latin typeface="Courier New" pitchFamily="49" charset="0"/>
              </a:rPr>
              <a:t>fileID</a:t>
            </a:r>
            <a:r>
              <a:rPr lang="en-US" altLang="en-US" sz="3200" dirty="0">
                <a:latin typeface="Courier New" pitchFamily="49" charset="0"/>
              </a:rPr>
              <a:t>, position)</a:t>
            </a:r>
            <a:endParaRPr lang="en-US" altLang="en-US" sz="3200" dirty="0"/>
          </a:p>
          <a:p>
            <a:pPr eaLnBrk="0" hangingPunct="0"/>
            <a:endParaRPr lang="en-US" altLang="en-US" dirty="0"/>
          </a:p>
        </p:txBody>
      </p:sp>
    </p:spTree>
    <p:extLst>
      <p:ext uri="{BB962C8B-B14F-4D97-AF65-F5344CB8AC3E}">
        <p14:creationId xmlns:p14="http://schemas.microsoft.com/office/powerpoint/2010/main" val="535941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a:xfrm>
            <a:off x="1981200" y="274638"/>
            <a:ext cx="8229600" cy="944562"/>
          </a:xfrm>
        </p:spPr>
        <p:txBody>
          <a:bodyPr/>
          <a:lstStyle/>
          <a:p>
            <a:r>
              <a:rPr lang="en-US" altLang="en-US" dirty="0"/>
              <a:t>File Operations</a:t>
            </a:r>
          </a:p>
        </p:txBody>
      </p:sp>
      <p:sp>
        <p:nvSpPr>
          <p:cNvPr id="1044483" name="Rectangle 3"/>
          <p:cNvSpPr>
            <a:spLocks noGrp="1" noChangeArrowheads="1"/>
          </p:cNvSpPr>
          <p:nvPr>
            <p:ph type="body" idx="1"/>
          </p:nvPr>
        </p:nvSpPr>
        <p:spPr>
          <a:xfrm>
            <a:off x="2212074" y="1219200"/>
            <a:ext cx="7772400" cy="5257800"/>
          </a:xfrm>
        </p:spPr>
        <p:txBody>
          <a:bodyPr>
            <a:noAutofit/>
          </a:bodyPr>
          <a:lstStyle/>
          <a:p>
            <a:r>
              <a:rPr lang="en-US" altLang="en-US" sz="2800" dirty="0"/>
              <a:t>File is an </a:t>
            </a:r>
            <a:r>
              <a:rPr lang="en-US" altLang="en-US" sz="2800" b="1" dirty="0"/>
              <a:t>abstract data type</a:t>
            </a:r>
          </a:p>
          <a:p>
            <a:r>
              <a:rPr lang="en-US" altLang="en-US" sz="2800" b="1" dirty="0"/>
              <a:t>Create</a:t>
            </a:r>
          </a:p>
          <a:p>
            <a:r>
              <a:rPr lang="en-US" altLang="en-US" sz="2800" b="1" dirty="0"/>
              <a:t>Write</a:t>
            </a:r>
          </a:p>
          <a:p>
            <a:r>
              <a:rPr lang="en-US" altLang="en-US" sz="2800" b="1" dirty="0"/>
              <a:t>Read</a:t>
            </a:r>
          </a:p>
          <a:p>
            <a:r>
              <a:rPr lang="en-US" altLang="en-US" sz="2800" b="1" dirty="0"/>
              <a:t>Reposition within file</a:t>
            </a:r>
          </a:p>
          <a:p>
            <a:r>
              <a:rPr lang="en-US" altLang="en-US" sz="2800" b="1" dirty="0"/>
              <a:t>Delete</a:t>
            </a:r>
          </a:p>
          <a:p>
            <a:r>
              <a:rPr lang="en-US" altLang="en-US" sz="2800" b="1" dirty="0"/>
              <a:t>Truncate</a:t>
            </a:r>
          </a:p>
          <a:p>
            <a:r>
              <a:rPr lang="en-US" altLang="en-US" sz="2800" i="1" dirty="0"/>
              <a:t>Open(F</a:t>
            </a:r>
            <a:r>
              <a:rPr lang="en-US" altLang="en-US" sz="2800" i="1" baseline="-25000" dirty="0"/>
              <a:t>i</a:t>
            </a:r>
            <a:r>
              <a:rPr lang="en-US" altLang="en-US" sz="2800" i="1" dirty="0"/>
              <a:t>)</a:t>
            </a:r>
            <a:r>
              <a:rPr lang="en-US" altLang="en-US" sz="2800" dirty="0"/>
              <a:t> – search the directory structure on disk for entry </a:t>
            </a:r>
            <a:r>
              <a:rPr lang="en-US" altLang="en-US" sz="2800" i="1" dirty="0"/>
              <a:t>F</a:t>
            </a:r>
            <a:r>
              <a:rPr lang="en-US" altLang="en-US" sz="2800" i="1" baseline="-25000" dirty="0"/>
              <a:t>i</a:t>
            </a:r>
            <a:r>
              <a:rPr lang="en-US" altLang="en-US" sz="2800" dirty="0"/>
              <a:t>, and move the content of entry to memory</a:t>
            </a:r>
          </a:p>
          <a:p>
            <a:r>
              <a:rPr lang="en-US" altLang="en-US" sz="2800" i="1" dirty="0"/>
              <a:t>Close (F</a:t>
            </a:r>
            <a:r>
              <a:rPr lang="en-US" altLang="en-US" sz="2800" i="1" baseline="-25000" dirty="0"/>
              <a:t>i</a:t>
            </a:r>
            <a:r>
              <a:rPr lang="en-US" altLang="en-US" sz="2800" i="1" dirty="0"/>
              <a:t>)</a:t>
            </a:r>
            <a:r>
              <a:rPr lang="en-US" altLang="en-US" sz="2800" dirty="0"/>
              <a:t> – move the content of entry </a:t>
            </a:r>
            <a:r>
              <a:rPr lang="en-US" altLang="en-US" sz="2800" i="1" dirty="0"/>
              <a:t>F</a:t>
            </a:r>
            <a:r>
              <a:rPr lang="en-US" altLang="en-US" sz="2800" i="1" baseline="-25000" dirty="0"/>
              <a:t>i</a:t>
            </a:r>
            <a:r>
              <a:rPr lang="en-US" altLang="en-US" sz="2800" dirty="0"/>
              <a:t> in memory to directory structure on disk</a:t>
            </a:r>
          </a:p>
        </p:txBody>
      </p:sp>
    </p:spTree>
    <p:extLst>
      <p:ext uri="{BB962C8B-B14F-4D97-AF65-F5344CB8AC3E}">
        <p14:creationId xmlns:p14="http://schemas.microsoft.com/office/powerpoint/2010/main" val="1026291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pPr>
              <a:defRPr/>
            </a:pPr>
            <a:r>
              <a:rPr lang="en-US" dirty="0"/>
              <a:t>Implementing Low Level Files</a:t>
            </a:r>
          </a:p>
        </p:txBody>
      </p:sp>
      <p:pic>
        <p:nvPicPr>
          <p:cNvPr id="1072131" name="Picture 3"/>
          <p:cNvPicPr>
            <a:picLocks noChangeAspect="1" noChangeArrowheads="1"/>
          </p:cNvPicPr>
          <p:nvPr/>
        </p:nvPicPr>
        <p:blipFill>
          <a:blip r:embed="rId3">
            <a:extLst>
              <a:ext uri="{28A0092B-C50C-407E-A947-70E740481C1C}">
                <a14:useLocalDpi xmlns:a14="http://schemas.microsoft.com/office/drawing/2010/main" val="0"/>
              </a:ext>
            </a:extLst>
          </a:blip>
          <a:srcRect l="31671" t="1004" r="31880" b="1004"/>
          <a:stretch>
            <a:fillRect/>
          </a:stretch>
        </p:blipFill>
        <p:spPr bwMode="auto">
          <a:xfrm>
            <a:off x="2362201" y="2057401"/>
            <a:ext cx="2002811" cy="4037013"/>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Rectangle 3"/>
          <p:cNvSpPr txBox="1">
            <a:spLocks noChangeArrowheads="1"/>
          </p:cNvSpPr>
          <p:nvPr/>
        </p:nvSpPr>
        <p:spPr>
          <a:xfrm>
            <a:off x="5105400" y="2057400"/>
            <a:ext cx="5257800" cy="4724400"/>
          </a:xfrm>
          <a:prstGeom prst="rect">
            <a:avLst/>
          </a:prstGeom>
        </p:spPr>
        <p:txBody>
          <a:bodyPr vert="horz" lIns="91440" tIns="45720" rIns="91440" bIns="45720" rtlCol="0">
            <a:normAutofit/>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solidFill>
                  <a:schemeClr val="tx1"/>
                </a:solidFill>
              </a:rPr>
              <a:t>Secondary storage device contains ?</a:t>
            </a:r>
          </a:p>
          <a:p>
            <a:pPr lvl="1">
              <a:lnSpc>
                <a:spcPct val="90000"/>
              </a:lnSpc>
            </a:pPr>
            <a:r>
              <a:rPr lang="en-US" sz="2400" dirty="0"/>
              <a:t>Volume directory (sometimes a root directory for a file system)</a:t>
            </a:r>
          </a:p>
          <a:p>
            <a:pPr lvl="1">
              <a:lnSpc>
                <a:spcPct val="90000"/>
              </a:lnSpc>
            </a:pPr>
            <a:r>
              <a:rPr lang="en-US" sz="2400" dirty="0"/>
              <a:t>External file descriptor for each file</a:t>
            </a:r>
          </a:p>
          <a:p>
            <a:pPr lvl="1">
              <a:lnSpc>
                <a:spcPct val="90000"/>
              </a:lnSpc>
            </a:pPr>
            <a:r>
              <a:rPr lang="en-US" sz="2400" dirty="0"/>
              <a:t>The file contents</a:t>
            </a:r>
          </a:p>
          <a:p>
            <a:pPr>
              <a:lnSpc>
                <a:spcPct val="90000"/>
              </a:lnSpc>
              <a:buSzPct val="100000"/>
              <a:buFont typeface="Arial" charset="0"/>
              <a:buChar char="•"/>
            </a:pPr>
            <a:r>
              <a:rPr lang="en-US" sz="2400" dirty="0">
                <a:solidFill>
                  <a:schemeClr val="tx1"/>
                </a:solidFill>
              </a:rPr>
              <a:t>Manages blocks</a:t>
            </a:r>
          </a:p>
          <a:p>
            <a:pPr lvl="1">
              <a:lnSpc>
                <a:spcPct val="90000"/>
              </a:lnSpc>
              <a:buSzPct val="100000"/>
              <a:buFont typeface="Arial" charset="0"/>
              <a:buChar char="•"/>
            </a:pPr>
            <a:r>
              <a:rPr lang="en-US" sz="2400" dirty="0"/>
              <a:t>Assigns blocks to files (descriptor keeps track)</a:t>
            </a:r>
          </a:p>
          <a:p>
            <a:pPr lvl="1">
              <a:lnSpc>
                <a:spcPct val="90000"/>
              </a:lnSpc>
              <a:buSzPct val="100000"/>
              <a:buFont typeface="Arial" charset="0"/>
              <a:buChar char="•"/>
            </a:pPr>
            <a:r>
              <a:rPr lang="en-US" sz="2400" dirty="0"/>
              <a:t>Keeps track of available blocks</a:t>
            </a:r>
          </a:p>
          <a:p>
            <a:pPr>
              <a:lnSpc>
                <a:spcPct val="90000"/>
              </a:lnSpc>
              <a:buSzPct val="100000"/>
              <a:buFont typeface="Arial" charset="0"/>
              <a:buChar char="•"/>
            </a:pPr>
            <a:r>
              <a:rPr lang="en-US" sz="2400" dirty="0"/>
              <a:t>Maps to/from byte stream</a:t>
            </a:r>
          </a:p>
        </p:txBody>
      </p:sp>
    </p:spTree>
    <p:extLst>
      <p:ext uri="{BB962C8B-B14F-4D97-AF65-F5344CB8AC3E}">
        <p14:creationId xmlns:p14="http://schemas.microsoft.com/office/powerpoint/2010/main" val="1806526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a:xfrm>
            <a:off x="2209800" y="457200"/>
            <a:ext cx="7696200" cy="1066800"/>
          </a:xfrm>
        </p:spPr>
        <p:txBody>
          <a:bodyPr/>
          <a:lstStyle/>
          <a:p>
            <a:pPr eaLnBrk="1" hangingPunct="1">
              <a:defRPr/>
            </a:pPr>
            <a:r>
              <a:rPr lang="en-US" dirty="0"/>
              <a:t>File Descriptors</a:t>
            </a:r>
          </a:p>
        </p:txBody>
      </p:sp>
      <p:sp>
        <p:nvSpPr>
          <p:cNvPr id="1097731" name="Text Box 3"/>
          <p:cNvSpPr txBox="1">
            <a:spLocks noChangeArrowheads="1"/>
          </p:cNvSpPr>
          <p:nvPr/>
        </p:nvSpPr>
        <p:spPr bwMode="auto">
          <a:xfrm>
            <a:off x="1905000" y="1514691"/>
            <a:ext cx="3568028" cy="4893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285750" indent="-285750" eaLnBrk="0" hangingPunct="0">
              <a:buFont typeface="Arial" charset="0"/>
              <a:buChar char="•"/>
              <a:defRPr/>
            </a:pPr>
            <a:r>
              <a:rPr lang="en-US" sz="2400" dirty="0">
                <a:latin typeface="+mn-lt"/>
              </a:rPr>
              <a:t>External name</a:t>
            </a:r>
          </a:p>
          <a:p>
            <a:pPr marL="285750" indent="-285750" eaLnBrk="0" hangingPunct="0">
              <a:buFont typeface="Arial" charset="0"/>
              <a:buChar char="•"/>
              <a:defRPr/>
            </a:pPr>
            <a:r>
              <a:rPr lang="en-US" sz="2400" dirty="0">
                <a:latin typeface="+mn-lt"/>
              </a:rPr>
              <a:t>Current state</a:t>
            </a:r>
          </a:p>
          <a:p>
            <a:pPr marL="285750" indent="-285750" eaLnBrk="0" hangingPunct="0">
              <a:buFont typeface="Arial" charset="0"/>
              <a:buChar char="•"/>
              <a:defRPr/>
            </a:pPr>
            <a:r>
              <a:rPr lang="en-US" sz="2400" dirty="0">
                <a:latin typeface="+mn-lt"/>
              </a:rPr>
              <a:t>Sharable</a:t>
            </a:r>
          </a:p>
          <a:p>
            <a:pPr marL="285750" indent="-285750" eaLnBrk="0" hangingPunct="0">
              <a:buFont typeface="Arial" charset="0"/>
              <a:buChar char="•"/>
              <a:defRPr/>
            </a:pPr>
            <a:r>
              <a:rPr lang="en-US" sz="2400" dirty="0">
                <a:latin typeface="+mn-lt"/>
              </a:rPr>
              <a:t>Owner</a:t>
            </a:r>
          </a:p>
          <a:p>
            <a:pPr marL="285750" indent="-285750" eaLnBrk="0" hangingPunct="0">
              <a:buFont typeface="Arial" charset="0"/>
              <a:buChar char="•"/>
              <a:defRPr/>
            </a:pPr>
            <a:r>
              <a:rPr lang="en-US" sz="2400" dirty="0">
                <a:latin typeface="+mn-lt"/>
              </a:rPr>
              <a:t>User</a:t>
            </a:r>
          </a:p>
          <a:p>
            <a:pPr marL="285750" indent="-285750" eaLnBrk="0" hangingPunct="0">
              <a:buFont typeface="Arial" charset="0"/>
              <a:buChar char="•"/>
              <a:defRPr/>
            </a:pPr>
            <a:r>
              <a:rPr lang="en-US" sz="2400" dirty="0">
                <a:latin typeface="+mn-lt"/>
              </a:rPr>
              <a:t>Locks</a:t>
            </a:r>
          </a:p>
          <a:p>
            <a:pPr marL="285750" indent="-285750" eaLnBrk="0" hangingPunct="0">
              <a:buFont typeface="Arial" charset="0"/>
              <a:buChar char="•"/>
              <a:defRPr/>
            </a:pPr>
            <a:r>
              <a:rPr lang="en-US" sz="2400" dirty="0">
                <a:latin typeface="+mn-lt"/>
              </a:rPr>
              <a:t>Protection settings</a:t>
            </a:r>
          </a:p>
          <a:p>
            <a:pPr marL="285750" indent="-285750" eaLnBrk="0" hangingPunct="0">
              <a:buFont typeface="Arial" charset="0"/>
              <a:buChar char="•"/>
              <a:defRPr/>
            </a:pPr>
            <a:r>
              <a:rPr lang="en-US" sz="2400" dirty="0">
                <a:latin typeface="+mn-lt"/>
              </a:rPr>
              <a:t>Length</a:t>
            </a:r>
          </a:p>
          <a:p>
            <a:pPr marL="285750" indent="-285750" eaLnBrk="0" hangingPunct="0">
              <a:buFont typeface="Arial" charset="0"/>
              <a:buChar char="•"/>
              <a:defRPr/>
            </a:pPr>
            <a:r>
              <a:rPr lang="en-US" sz="2400" dirty="0">
                <a:latin typeface="+mn-lt"/>
              </a:rPr>
              <a:t>Time of creation</a:t>
            </a:r>
          </a:p>
          <a:p>
            <a:pPr marL="285750" indent="-285750" eaLnBrk="0" hangingPunct="0">
              <a:buFont typeface="Arial" charset="0"/>
              <a:buChar char="•"/>
              <a:defRPr/>
            </a:pPr>
            <a:r>
              <a:rPr lang="en-US" sz="2400" dirty="0">
                <a:latin typeface="+mn-lt"/>
              </a:rPr>
              <a:t>Time of last modification</a:t>
            </a:r>
          </a:p>
          <a:p>
            <a:pPr marL="285750" indent="-285750" eaLnBrk="0" hangingPunct="0">
              <a:buFont typeface="Arial" charset="0"/>
              <a:buChar char="•"/>
              <a:defRPr/>
            </a:pPr>
            <a:r>
              <a:rPr lang="en-US" sz="2400" dirty="0">
                <a:latin typeface="+mn-lt"/>
              </a:rPr>
              <a:t>Time of last access</a:t>
            </a:r>
          </a:p>
          <a:p>
            <a:pPr marL="285750" indent="-285750" eaLnBrk="0" hangingPunct="0">
              <a:buFont typeface="Arial" charset="0"/>
              <a:buChar char="•"/>
              <a:defRPr/>
            </a:pPr>
            <a:r>
              <a:rPr lang="en-US" sz="2400" dirty="0">
                <a:latin typeface="+mn-lt"/>
              </a:rPr>
              <a:t>Reference count</a:t>
            </a:r>
          </a:p>
          <a:p>
            <a:pPr marL="285750" indent="-285750" eaLnBrk="0" hangingPunct="0">
              <a:buFont typeface="Arial" charset="0"/>
              <a:buChar char="•"/>
              <a:defRPr/>
            </a:pPr>
            <a:r>
              <a:rPr lang="en-US" sz="2400" dirty="0">
                <a:latin typeface="+mn-lt"/>
              </a:rPr>
              <a:t>Storage device details</a:t>
            </a:r>
          </a:p>
        </p:txBody>
      </p:sp>
      <p:sp>
        <p:nvSpPr>
          <p:cNvPr id="1097732" name="Text Box 4"/>
          <p:cNvSpPr txBox="1">
            <a:spLocks noChangeArrowheads="1"/>
          </p:cNvSpPr>
          <p:nvPr/>
        </p:nvSpPr>
        <p:spPr bwMode="auto">
          <a:xfrm>
            <a:off x="5465067" y="1752601"/>
            <a:ext cx="4648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rgbClr val="00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dirty="0">
                <a:solidFill>
                  <a:srgbClr val="FF0000"/>
                </a:solidFill>
                <a:latin typeface="Calibri" charset="0"/>
                <a:ea typeface="Calibri" charset="0"/>
                <a:cs typeface="Calibri" charset="0"/>
              </a:rPr>
              <a:t>How to design a file control block (a.k.a., file descriptor)?</a:t>
            </a:r>
          </a:p>
        </p:txBody>
      </p:sp>
      <p:sp>
        <p:nvSpPr>
          <p:cNvPr id="1097733" name="Text Box 5"/>
          <p:cNvSpPr txBox="1">
            <a:spLocks noChangeArrowheads="1"/>
          </p:cNvSpPr>
          <p:nvPr/>
        </p:nvSpPr>
        <p:spPr bwMode="auto">
          <a:xfrm>
            <a:off x="5479853" y="2899389"/>
            <a:ext cx="4727243"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rgbClr val="00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2000" dirty="0">
                <a:latin typeface="Calibri" charset="0"/>
                <a:ea typeface="Calibri" charset="0"/>
                <a:cs typeface="Calibri" charset="0"/>
              </a:rPr>
              <a:t>From “File Systems Requirements” to “File Attributes” </a:t>
            </a:r>
          </a:p>
          <a:p>
            <a:pPr>
              <a:spcBef>
                <a:spcPct val="50000"/>
              </a:spcBef>
              <a:defRPr/>
            </a:pPr>
            <a:r>
              <a:rPr lang="en-US" sz="2000" dirty="0">
                <a:latin typeface="Calibri" charset="0"/>
                <a:ea typeface="Calibri" charset="0"/>
                <a:cs typeface="Calibri" charset="0"/>
              </a:rPr>
              <a:t>From “File Attributes”  to “a File Control Block”</a:t>
            </a:r>
          </a:p>
        </p:txBody>
      </p:sp>
      <p:pic>
        <p:nvPicPr>
          <p:cNvPr id="2" name="Picture 1"/>
          <p:cNvPicPr>
            <a:picLocks noChangeAspect="1"/>
          </p:cNvPicPr>
          <p:nvPr/>
        </p:nvPicPr>
        <p:blipFill>
          <a:blip r:embed="rId3"/>
          <a:stretch>
            <a:fillRect/>
          </a:stretch>
        </p:blipFill>
        <p:spPr>
          <a:xfrm>
            <a:off x="1905000" y="109137"/>
            <a:ext cx="8458200" cy="6299200"/>
          </a:xfrm>
          <a:prstGeom prst="rect">
            <a:avLst/>
          </a:prstGeom>
        </p:spPr>
      </p:pic>
    </p:spTree>
    <p:extLst>
      <p:ext uri="{BB962C8B-B14F-4D97-AF65-F5344CB8AC3E}">
        <p14:creationId xmlns:p14="http://schemas.microsoft.com/office/powerpoint/2010/main" val="108297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7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a:xfrm>
            <a:off x="1676400" y="152400"/>
            <a:ext cx="8534400" cy="533400"/>
          </a:xfrm>
        </p:spPr>
        <p:txBody>
          <a:bodyPr/>
          <a:lstStyle/>
          <a:p>
            <a:pPr eaLnBrk="1" hangingPunct="1"/>
            <a:r>
              <a:rPr lang="en-US" altLang="en-US" dirty="0"/>
              <a:t>In-Memory File System Structures</a:t>
            </a:r>
          </a:p>
        </p:txBody>
      </p:sp>
      <p:pic>
        <p:nvPicPr>
          <p:cNvPr id="1075203" name="Picture 3"/>
          <p:cNvPicPr>
            <a:picLocks noChangeAspect="1" noChangeArrowheads="1"/>
          </p:cNvPicPr>
          <p:nvPr/>
        </p:nvPicPr>
        <p:blipFill>
          <a:blip r:embed="rId2">
            <a:extLst>
              <a:ext uri="{28A0092B-C50C-407E-A947-70E740481C1C}">
                <a14:useLocalDpi xmlns:a14="http://schemas.microsoft.com/office/drawing/2010/main" val="0"/>
              </a:ext>
            </a:extLst>
          </a:blip>
          <a:srcRect l="4422" t="1373" r="3906" b="687"/>
          <a:stretch>
            <a:fillRect/>
          </a:stretch>
        </p:blipFill>
        <p:spPr bwMode="auto">
          <a:xfrm>
            <a:off x="1547082" y="838200"/>
            <a:ext cx="9088099" cy="6019800"/>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Rectangle 3"/>
          <p:cNvSpPr/>
          <p:nvPr/>
        </p:nvSpPr>
        <p:spPr>
          <a:xfrm>
            <a:off x="1539120" y="2057400"/>
            <a:ext cx="181368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562600" y="1447800"/>
            <a:ext cx="762000"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10600" y="1066800"/>
            <a:ext cx="3810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2133600"/>
            <a:ext cx="3810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05000" y="5410200"/>
            <a:ext cx="16002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95108" y="4800600"/>
            <a:ext cx="762000"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3200" y="5181600"/>
            <a:ext cx="762001" cy="228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610600" y="4686300"/>
            <a:ext cx="381000" cy="266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11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53" presetClass="entr" presetSubtype="16"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8"/>
                                        </p:tgtEl>
                                        <p:attrNameLst>
                                          <p:attrName>style.visibility</p:attrName>
                                        </p:attrNameLst>
                                      </p:cBhvr>
                                      <p:to>
                                        <p:strVal val="hidden"/>
                                      </p:to>
                                    </p:set>
                                  </p:childTnLst>
                                </p:cTn>
                              </p:par>
                              <p:par>
                                <p:cTn id="50" presetID="53" presetClass="entr" presetSubtype="16"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53" presetClass="entr" presetSubtype="16"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a:xfrm>
            <a:off x="2133600" y="228600"/>
            <a:ext cx="7696200" cy="1066800"/>
          </a:xfrm>
        </p:spPr>
        <p:txBody>
          <a:bodyPr/>
          <a:lstStyle/>
          <a:p>
            <a:pPr eaLnBrk="1" hangingPunct="1">
              <a:defRPr/>
            </a:pPr>
            <a:r>
              <a:rPr lang="en-US" dirty="0"/>
              <a:t>An open() Operation</a:t>
            </a:r>
          </a:p>
        </p:txBody>
      </p:sp>
      <p:sp>
        <p:nvSpPr>
          <p:cNvPr id="1101827" name="Rectangle 3"/>
          <p:cNvSpPr>
            <a:spLocks noGrp="1" noChangeArrowheads="1"/>
          </p:cNvSpPr>
          <p:nvPr>
            <p:ph type="body" idx="1"/>
          </p:nvPr>
        </p:nvSpPr>
        <p:spPr>
          <a:xfrm>
            <a:off x="2133600" y="1143000"/>
            <a:ext cx="8117006" cy="4876800"/>
          </a:xfrm>
        </p:spPr>
        <p:txBody>
          <a:bodyPr/>
          <a:lstStyle/>
          <a:p>
            <a:pPr eaLnBrk="1" hangingPunct="1">
              <a:lnSpc>
                <a:spcPct val="90000"/>
              </a:lnSpc>
            </a:pPr>
            <a:r>
              <a:rPr lang="en-US" altLang="en-US" sz="2800" dirty="0">
                <a:latin typeface="+mn-lt"/>
              </a:rPr>
              <a:t>Locate the on-device (external) </a:t>
            </a:r>
            <a:r>
              <a:rPr lang="en-US" altLang="en-US" sz="2800" dirty="0">
                <a:solidFill>
                  <a:srgbClr val="FF0000"/>
                </a:solidFill>
                <a:latin typeface="+mn-lt"/>
              </a:rPr>
              <a:t>file descriptor</a:t>
            </a:r>
          </a:p>
          <a:p>
            <a:pPr eaLnBrk="1" hangingPunct="1">
              <a:lnSpc>
                <a:spcPct val="90000"/>
              </a:lnSpc>
            </a:pPr>
            <a:endParaRPr lang="en-US" altLang="en-US" sz="2800" dirty="0">
              <a:solidFill>
                <a:srgbClr val="FF0000"/>
              </a:solidFill>
              <a:latin typeface="+mn-lt"/>
            </a:endParaRPr>
          </a:p>
          <a:p>
            <a:pPr eaLnBrk="1" hangingPunct="1">
              <a:lnSpc>
                <a:spcPct val="90000"/>
              </a:lnSpc>
            </a:pPr>
            <a:r>
              <a:rPr lang="en-US" altLang="en-US" sz="2800" dirty="0">
                <a:latin typeface="+mn-lt"/>
              </a:rPr>
              <a:t>Extract info needed to read/write file</a:t>
            </a:r>
          </a:p>
          <a:p>
            <a:pPr eaLnBrk="1" hangingPunct="1">
              <a:lnSpc>
                <a:spcPct val="90000"/>
              </a:lnSpc>
            </a:pPr>
            <a:endParaRPr lang="en-US" altLang="en-US" sz="2800" dirty="0">
              <a:latin typeface="+mn-lt"/>
            </a:endParaRPr>
          </a:p>
          <a:p>
            <a:pPr eaLnBrk="1" hangingPunct="1">
              <a:lnSpc>
                <a:spcPct val="90000"/>
              </a:lnSpc>
            </a:pPr>
            <a:r>
              <a:rPr lang="en-US" altLang="en-US" sz="2800" dirty="0">
                <a:solidFill>
                  <a:srgbClr val="FF0000"/>
                </a:solidFill>
                <a:latin typeface="+mn-lt"/>
              </a:rPr>
              <a:t>Authenticate</a:t>
            </a:r>
            <a:r>
              <a:rPr lang="en-US" altLang="en-US" sz="2800" dirty="0">
                <a:latin typeface="+mn-lt"/>
              </a:rPr>
              <a:t> that process can access the file </a:t>
            </a:r>
          </a:p>
          <a:p>
            <a:pPr eaLnBrk="1" hangingPunct="1">
              <a:lnSpc>
                <a:spcPct val="90000"/>
              </a:lnSpc>
            </a:pPr>
            <a:endParaRPr lang="en-US" altLang="en-US" sz="2800" dirty="0">
              <a:latin typeface="+mn-lt"/>
            </a:endParaRPr>
          </a:p>
          <a:p>
            <a:pPr eaLnBrk="1" hangingPunct="1">
              <a:lnSpc>
                <a:spcPct val="90000"/>
              </a:lnSpc>
            </a:pPr>
            <a:r>
              <a:rPr lang="en-US" altLang="en-US" sz="2800" dirty="0">
                <a:latin typeface="+mn-lt"/>
              </a:rPr>
              <a:t>Create an </a:t>
            </a:r>
            <a:r>
              <a:rPr lang="en-US" altLang="en-US" sz="2800" dirty="0">
                <a:solidFill>
                  <a:srgbClr val="FF0000"/>
                </a:solidFill>
                <a:latin typeface="+mn-lt"/>
              </a:rPr>
              <a:t>internal file descriptor</a:t>
            </a:r>
            <a:r>
              <a:rPr lang="en-US" altLang="en-US" sz="2800" dirty="0">
                <a:latin typeface="+mn-lt"/>
              </a:rPr>
              <a:t> in primary memory (</a:t>
            </a:r>
            <a:r>
              <a:rPr lang="ja-JP" altLang="en-US" sz="2800" dirty="0">
                <a:latin typeface="+mn-lt"/>
              </a:rPr>
              <a:t>“</a:t>
            </a:r>
            <a:r>
              <a:rPr lang="en-US" altLang="ja-JP" sz="2800" dirty="0">
                <a:solidFill>
                  <a:srgbClr val="FF0000"/>
                </a:solidFill>
                <a:latin typeface="+mn-lt"/>
              </a:rPr>
              <a:t>System-wide</a:t>
            </a:r>
            <a:r>
              <a:rPr lang="ja-JP" altLang="en-US" sz="2800" dirty="0">
                <a:latin typeface="+mn-lt"/>
              </a:rPr>
              <a:t>”</a:t>
            </a:r>
            <a:r>
              <a:rPr lang="en-US" altLang="ja-JP" sz="2800" dirty="0">
                <a:latin typeface="+mn-lt"/>
              </a:rPr>
              <a:t>)</a:t>
            </a:r>
          </a:p>
          <a:p>
            <a:pPr eaLnBrk="1" hangingPunct="1">
              <a:lnSpc>
                <a:spcPct val="90000"/>
              </a:lnSpc>
            </a:pPr>
            <a:endParaRPr lang="en-US" altLang="ja-JP" sz="2800" dirty="0">
              <a:latin typeface="+mn-lt"/>
            </a:endParaRPr>
          </a:p>
          <a:p>
            <a:pPr eaLnBrk="1" hangingPunct="1">
              <a:lnSpc>
                <a:spcPct val="90000"/>
              </a:lnSpc>
            </a:pPr>
            <a:r>
              <a:rPr lang="en-US" altLang="en-US" sz="2800" dirty="0">
                <a:latin typeface="+mn-lt"/>
              </a:rPr>
              <a:t>Create an entry in a </a:t>
            </a:r>
            <a:r>
              <a:rPr lang="ja-JP" altLang="en-US" sz="2800" dirty="0">
                <a:latin typeface="+mn-lt"/>
              </a:rPr>
              <a:t>“</a:t>
            </a:r>
            <a:r>
              <a:rPr lang="en-US" altLang="ja-JP" sz="2800" dirty="0">
                <a:solidFill>
                  <a:srgbClr val="FF0000"/>
                </a:solidFill>
                <a:latin typeface="+mn-lt"/>
              </a:rPr>
              <a:t>per process</a:t>
            </a:r>
            <a:r>
              <a:rPr lang="ja-JP" altLang="en-US" sz="2800" dirty="0">
                <a:latin typeface="+mn-lt"/>
              </a:rPr>
              <a:t>”</a:t>
            </a:r>
            <a:r>
              <a:rPr lang="en-US" altLang="ja-JP" sz="2800" dirty="0">
                <a:latin typeface="+mn-lt"/>
              </a:rPr>
              <a:t> open file status table</a:t>
            </a:r>
          </a:p>
          <a:p>
            <a:pPr eaLnBrk="1" hangingPunct="1">
              <a:lnSpc>
                <a:spcPct val="90000"/>
              </a:lnSpc>
            </a:pPr>
            <a:endParaRPr lang="en-US" altLang="ja-JP" sz="2800" dirty="0">
              <a:latin typeface="+mn-lt"/>
            </a:endParaRPr>
          </a:p>
          <a:p>
            <a:pPr eaLnBrk="1" hangingPunct="1">
              <a:lnSpc>
                <a:spcPct val="90000"/>
              </a:lnSpc>
            </a:pPr>
            <a:r>
              <a:rPr lang="en-US" altLang="en-US" sz="2800" dirty="0">
                <a:latin typeface="+mn-lt"/>
              </a:rPr>
              <a:t>Allocate resources, e.g., buffers, to support file usage</a:t>
            </a:r>
          </a:p>
        </p:txBody>
      </p:sp>
    </p:spTree>
    <p:extLst>
      <p:ext uri="{BB962C8B-B14F-4D97-AF65-F5344CB8AC3E}">
        <p14:creationId xmlns:p14="http://schemas.microsoft.com/office/powerpoint/2010/main" val="1784475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2362200" y="381000"/>
            <a:ext cx="7696200" cy="1447800"/>
          </a:xfrm>
        </p:spPr>
        <p:txBody>
          <a:bodyPr/>
          <a:lstStyle/>
          <a:p>
            <a:pPr eaLnBrk="1" hangingPunct="1">
              <a:defRPr/>
            </a:pPr>
            <a:r>
              <a:rPr lang="en-US" dirty="0"/>
              <a:t>File Manager Data Structures</a:t>
            </a:r>
          </a:p>
        </p:txBody>
      </p:sp>
      <p:sp>
        <p:nvSpPr>
          <p:cNvPr id="1102851" name="AutoShape 3"/>
          <p:cNvSpPr>
            <a:spLocks noChangeArrowheads="1"/>
          </p:cNvSpPr>
          <p:nvPr/>
        </p:nvSpPr>
        <p:spPr bwMode="auto">
          <a:xfrm>
            <a:off x="8001000" y="5089525"/>
            <a:ext cx="1752600" cy="1219200"/>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1102852" name="Rectangle 4"/>
          <p:cNvSpPr>
            <a:spLocks noChangeArrowheads="1"/>
          </p:cNvSpPr>
          <p:nvPr/>
        </p:nvSpPr>
        <p:spPr bwMode="auto">
          <a:xfrm>
            <a:off x="8153400" y="5546725"/>
            <a:ext cx="381000" cy="228600"/>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1102853" name="Text Box 5"/>
          <p:cNvSpPr txBox="1">
            <a:spLocks noChangeArrowheads="1"/>
          </p:cNvSpPr>
          <p:nvPr/>
        </p:nvSpPr>
        <p:spPr bwMode="auto">
          <a:xfrm>
            <a:off x="4953001" y="6080126"/>
            <a:ext cx="26336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a:latin typeface="Times New Roman" charset="0"/>
              </a:rPr>
              <a:t>External File Descriptor</a:t>
            </a:r>
          </a:p>
        </p:txBody>
      </p:sp>
      <p:sp>
        <p:nvSpPr>
          <p:cNvPr id="1102854" name="Freeform 6"/>
          <p:cNvSpPr>
            <a:spLocks/>
          </p:cNvSpPr>
          <p:nvPr/>
        </p:nvSpPr>
        <p:spPr bwMode="auto">
          <a:xfrm>
            <a:off x="6858000" y="5699125"/>
            <a:ext cx="1295400" cy="457200"/>
          </a:xfrm>
          <a:custGeom>
            <a:avLst/>
            <a:gdLst>
              <a:gd name="T0" fmla="*/ 304800 w 816"/>
              <a:gd name="T1" fmla="*/ 457200 h 288"/>
              <a:gd name="T2" fmla="*/ 0 w 816"/>
              <a:gd name="T3" fmla="*/ 0 h 288"/>
              <a:gd name="T4" fmla="*/ 1295400 w 816"/>
              <a:gd name="T5" fmla="*/ 0 h 288"/>
              <a:gd name="T6" fmla="*/ 0 60000 65536"/>
              <a:gd name="T7" fmla="*/ 0 60000 65536"/>
              <a:gd name="T8" fmla="*/ 0 60000 65536"/>
            </a:gdLst>
            <a:ahLst/>
            <a:cxnLst>
              <a:cxn ang="T6">
                <a:pos x="T0" y="T1"/>
              </a:cxn>
              <a:cxn ang="T7">
                <a:pos x="T2" y="T3"/>
              </a:cxn>
              <a:cxn ang="T8">
                <a:pos x="T4" y="T5"/>
              </a:cxn>
            </a:cxnLst>
            <a:rect l="0" t="0" r="r" b="b"/>
            <a:pathLst>
              <a:path w="816" h="288">
                <a:moveTo>
                  <a:pt x="192" y="288"/>
                </a:moveTo>
                <a:lnTo>
                  <a:pt x="0" y="0"/>
                </a:lnTo>
                <a:lnTo>
                  <a:pt x="816" y="0"/>
                </a:lnTo>
              </a:path>
            </a:pathLst>
          </a:custGeom>
          <a:noFill/>
          <a:ln w="9525" cap="flat">
            <a:solidFill>
              <a:schemeClr val="tx1"/>
            </a:solidFill>
            <a:prstDash val="dash"/>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endParaRPr lang="en-US"/>
          </a:p>
        </p:txBody>
      </p:sp>
      <p:sp>
        <p:nvSpPr>
          <p:cNvPr id="1102855" name="Rectangle 7"/>
          <p:cNvSpPr>
            <a:spLocks noChangeArrowheads="1"/>
          </p:cNvSpPr>
          <p:nvPr/>
        </p:nvSpPr>
        <p:spPr bwMode="auto">
          <a:xfrm>
            <a:off x="5943600" y="3336925"/>
            <a:ext cx="1600200" cy="762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sz="2000">
                <a:latin typeface="Times New Roman" charset="0"/>
              </a:rPr>
              <a:t>Open File</a:t>
            </a:r>
          </a:p>
          <a:p>
            <a:pPr algn="ctr" eaLnBrk="0" hangingPunct="0">
              <a:defRPr/>
            </a:pPr>
            <a:r>
              <a:rPr lang="en-US" sz="2000">
                <a:latin typeface="Times New Roman" charset="0"/>
              </a:rPr>
              <a:t>Descriptor</a:t>
            </a:r>
          </a:p>
        </p:txBody>
      </p:sp>
      <p:sp>
        <p:nvSpPr>
          <p:cNvPr id="1102856" name="Line 8"/>
          <p:cNvSpPr>
            <a:spLocks noChangeShapeType="1"/>
          </p:cNvSpPr>
          <p:nvPr/>
        </p:nvSpPr>
        <p:spPr bwMode="auto">
          <a:xfrm>
            <a:off x="5943600" y="2498725"/>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1102857" name="Line 9"/>
          <p:cNvSpPr>
            <a:spLocks noChangeShapeType="1"/>
          </p:cNvSpPr>
          <p:nvPr/>
        </p:nvSpPr>
        <p:spPr bwMode="auto">
          <a:xfrm>
            <a:off x="7543800" y="2498725"/>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1102858" name="AutoShape 10"/>
          <p:cNvSpPr>
            <a:spLocks noChangeArrowheads="1"/>
          </p:cNvSpPr>
          <p:nvPr/>
        </p:nvSpPr>
        <p:spPr bwMode="auto">
          <a:xfrm rot="20122305" flipV="1">
            <a:off x="8001001" y="2879725"/>
            <a:ext cx="754063" cy="2590800"/>
          </a:xfrm>
          <a:prstGeom prst="curvedLeftArrow">
            <a:avLst>
              <a:gd name="adj1" fmla="val 68716"/>
              <a:gd name="adj2" fmla="val 137431"/>
              <a:gd name="adj3" fmla="val 33333"/>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1102859" name="Text Box 11"/>
          <p:cNvSpPr txBox="1">
            <a:spLocks noChangeArrowheads="1"/>
          </p:cNvSpPr>
          <p:nvPr/>
        </p:nvSpPr>
        <p:spPr bwMode="auto">
          <a:xfrm>
            <a:off x="8747126" y="2955926"/>
            <a:ext cx="1768475"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000">
                <a:latin typeface="Times New Roman" charset="0"/>
              </a:rPr>
              <a:t>Copy info from external to the open file descriptor</a:t>
            </a:r>
          </a:p>
        </p:txBody>
      </p:sp>
      <p:sp>
        <p:nvSpPr>
          <p:cNvPr id="1102860" name="Oval 12"/>
          <p:cNvSpPr>
            <a:spLocks noChangeArrowheads="1"/>
          </p:cNvSpPr>
          <p:nvPr/>
        </p:nvSpPr>
        <p:spPr bwMode="auto">
          <a:xfrm>
            <a:off x="8458200" y="3032125"/>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sz="2000">
                <a:latin typeface="Times New Roman" charset="0"/>
              </a:rPr>
              <a:t>1</a:t>
            </a:r>
          </a:p>
        </p:txBody>
      </p:sp>
      <p:sp>
        <p:nvSpPr>
          <p:cNvPr id="1102861" name="Rectangle 13"/>
          <p:cNvSpPr>
            <a:spLocks noChangeArrowheads="1"/>
          </p:cNvSpPr>
          <p:nvPr/>
        </p:nvSpPr>
        <p:spPr bwMode="auto">
          <a:xfrm>
            <a:off x="3352800" y="3641725"/>
            <a:ext cx="1600200" cy="762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sz="2000">
                <a:latin typeface="Times New Roman" charset="0"/>
              </a:rPr>
              <a:t>Process-File</a:t>
            </a:r>
          </a:p>
          <a:p>
            <a:pPr algn="ctr" eaLnBrk="0" hangingPunct="0">
              <a:defRPr/>
            </a:pPr>
            <a:r>
              <a:rPr lang="en-US" sz="2000">
                <a:latin typeface="Times New Roman" charset="0"/>
              </a:rPr>
              <a:t>Session</a:t>
            </a:r>
          </a:p>
        </p:txBody>
      </p:sp>
      <p:sp>
        <p:nvSpPr>
          <p:cNvPr id="1102862" name="Line 14"/>
          <p:cNvSpPr>
            <a:spLocks noChangeShapeType="1"/>
          </p:cNvSpPr>
          <p:nvPr/>
        </p:nvSpPr>
        <p:spPr bwMode="auto">
          <a:xfrm>
            <a:off x="4953000" y="2879725"/>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1102863" name="Line 15"/>
          <p:cNvSpPr>
            <a:spLocks noChangeShapeType="1"/>
          </p:cNvSpPr>
          <p:nvPr/>
        </p:nvSpPr>
        <p:spPr bwMode="auto">
          <a:xfrm>
            <a:off x="3352800" y="2879725"/>
            <a:ext cx="0" cy="2362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1102864" name="Freeform 16"/>
          <p:cNvSpPr>
            <a:spLocks/>
          </p:cNvSpPr>
          <p:nvPr/>
        </p:nvSpPr>
        <p:spPr bwMode="auto">
          <a:xfrm>
            <a:off x="4724400" y="3336925"/>
            <a:ext cx="1219200" cy="685800"/>
          </a:xfrm>
          <a:custGeom>
            <a:avLst/>
            <a:gdLst>
              <a:gd name="T0" fmla="*/ 0 w 768"/>
              <a:gd name="T1" fmla="*/ 685800 h 432"/>
              <a:gd name="T2" fmla="*/ 609600 w 768"/>
              <a:gd name="T3" fmla="*/ 685800 h 432"/>
              <a:gd name="T4" fmla="*/ 609600 w 768"/>
              <a:gd name="T5" fmla="*/ 0 h 432"/>
              <a:gd name="T6" fmla="*/ 1219200 w 768"/>
              <a:gd name="T7" fmla="*/ 0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32">
                <a:moveTo>
                  <a:pt x="0" y="432"/>
                </a:moveTo>
                <a:lnTo>
                  <a:pt x="384" y="432"/>
                </a:lnTo>
                <a:lnTo>
                  <a:pt x="384" y="0"/>
                </a:lnTo>
                <a:lnTo>
                  <a:pt x="768" y="0"/>
                </a:ln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endParaRPr lang="en-US"/>
          </a:p>
        </p:txBody>
      </p:sp>
      <p:sp>
        <p:nvSpPr>
          <p:cNvPr id="1102865" name="Text Box 17"/>
          <p:cNvSpPr txBox="1">
            <a:spLocks noChangeArrowheads="1"/>
          </p:cNvSpPr>
          <p:nvPr/>
        </p:nvSpPr>
        <p:spPr bwMode="auto">
          <a:xfrm>
            <a:off x="3581401" y="2193926"/>
            <a:ext cx="1768475"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000">
                <a:latin typeface="Times New Roman" charset="0"/>
              </a:rPr>
              <a:t>Keep the state of the process-file session</a:t>
            </a:r>
          </a:p>
        </p:txBody>
      </p:sp>
      <p:sp>
        <p:nvSpPr>
          <p:cNvPr id="1102866" name="Oval 18"/>
          <p:cNvSpPr>
            <a:spLocks noChangeArrowheads="1"/>
          </p:cNvSpPr>
          <p:nvPr/>
        </p:nvSpPr>
        <p:spPr bwMode="auto">
          <a:xfrm>
            <a:off x="3276600" y="2270125"/>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sz="2000">
                <a:latin typeface="Times New Roman" charset="0"/>
              </a:rPr>
              <a:t>2</a:t>
            </a:r>
          </a:p>
        </p:txBody>
      </p:sp>
      <p:sp>
        <p:nvSpPr>
          <p:cNvPr id="1102867" name="Line 19"/>
          <p:cNvSpPr>
            <a:spLocks noChangeShapeType="1"/>
          </p:cNvSpPr>
          <p:nvPr/>
        </p:nvSpPr>
        <p:spPr bwMode="auto">
          <a:xfrm>
            <a:off x="2514600" y="3641725"/>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1102868" name="Text Box 20"/>
          <p:cNvSpPr txBox="1">
            <a:spLocks noChangeArrowheads="1"/>
          </p:cNvSpPr>
          <p:nvPr/>
        </p:nvSpPr>
        <p:spPr bwMode="auto">
          <a:xfrm>
            <a:off x="1905000" y="3702051"/>
            <a:ext cx="1676400"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defRPr/>
            </a:pPr>
            <a:r>
              <a:rPr lang="en-US" sz="2000">
                <a:latin typeface="Times New Roman" charset="0"/>
              </a:rPr>
              <a:t>Return a reference to the data structure</a:t>
            </a:r>
          </a:p>
        </p:txBody>
      </p:sp>
      <p:sp>
        <p:nvSpPr>
          <p:cNvPr id="1102869" name="Oval 21"/>
          <p:cNvSpPr>
            <a:spLocks noChangeArrowheads="1"/>
          </p:cNvSpPr>
          <p:nvPr/>
        </p:nvSpPr>
        <p:spPr bwMode="auto">
          <a:xfrm>
            <a:off x="1676400" y="3717925"/>
            <a:ext cx="304800" cy="304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en-US" sz="2000">
                <a:latin typeface="Times New Roman" charset="0"/>
              </a:rPr>
              <a:t>3</a:t>
            </a:r>
          </a:p>
        </p:txBody>
      </p:sp>
    </p:spTree>
    <p:extLst>
      <p:ext uri="{BB962C8B-B14F-4D97-AF65-F5344CB8AC3E}">
        <p14:creationId xmlns:p14="http://schemas.microsoft.com/office/powerpoint/2010/main" val="207177463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a:xfrm>
            <a:off x="1524000" y="304800"/>
            <a:ext cx="8610600" cy="1295400"/>
          </a:xfrm>
        </p:spPr>
        <p:txBody>
          <a:bodyPr/>
          <a:lstStyle/>
          <a:p>
            <a:pPr eaLnBrk="1" hangingPunct="1">
              <a:defRPr/>
            </a:pPr>
            <a:r>
              <a:rPr lang="en-US" dirty="0"/>
              <a:t>Schematic View of a Virtual File System</a:t>
            </a:r>
          </a:p>
        </p:txBody>
      </p:sp>
      <p:pic>
        <p:nvPicPr>
          <p:cNvPr id="10772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1909" t="636" r="1935" b="970"/>
          <a:stretch>
            <a:fillRect/>
          </a:stretch>
        </p:blipFill>
        <p:spPr bwMode="auto">
          <a:xfrm>
            <a:off x="3276601" y="1752600"/>
            <a:ext cx="5713413" cy="4386040"/>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57</a:t>
            </a:fld>
            <a:endParaRPr lang="en-US" dirty="0"/>
          </a:p>
        </p:txBody>
      </p:sp>
    </p:spTree>
    <p:extLst>
      <p:ext uri="{BB962C8B-B14F-4D97-AF65-F5344CB8AC3E}">
        <p14:creationId xmlns:p14="http://schemas.microsoft.com/office/powerpoint/2010/main" val="196140172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pPr eaLnBrk="1" hangingPunct="1">
              <a:defRPr/>
            </a:pPr>
            <a:r>
              <a:rPr lang="en-US" altLang="en-US" dirty="0"/>
              <a:t>Single-Level Directory</a:t>
            </a:r>
          </a:p>
        </p:txBody>
      </p:sp>
      <p:sp>
        <p:nvSpPr>
          <p:cNvPr id="1108995" name="Rectangle 3"/>
          <p:cNvSpPr>
            <a:spLocks noGrp="1" noChangeArrowheads="1"/>
          </p:cNvSpPr>
          <p:nvPr>
            <p:ph type="body" idx="1"/>
          </p:nvPr>
        </p:nvSpPr>
        <p:spPr>
          <a:xfrm>
            <a:off x="2286000" y="1525589"/>
            <a:ext cx="7029450" cy="561975"/>
          </a:xfrm>
        </p:spPr>
        <p:txBody>
          <a:bodyPr/>
          <a:lstStyle/>
          <a:p>
            <a:pPr eaLnBrk="1" hangingPunct="1">
              <a:defRPr/>
            </a:pPr>
            <a:r>
              <a:rPr lang="en-US" sz="2800" dirty="0"/>
              <a:t>A single directory for all users</a:t>
            </a:r>
          </a:p>
        </p:txBody>
      </p:sp>
      <p:sp>
        <p:nvSpPr>
          <p:cNvPr id="1108996" name="Rectangle 4"/>
          <p:cNvSpPr>
            <a:spLocks noChangeArrowheads="1"/>
          </p:cNvSpPr>
          <p:nvPr/>
        </p:nvSpPr>
        <p:spPr bwMode="auto">
          <a:xfrm>
            <a:off x="2514601" y="5282347"/>
            <a:ext cx="7123113" cy="689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r>
              <a:rPr lang="en-US" altLang="en-US" dirty="0">
                <a:latin typeface="+mn-lt"/>
              </a:rPr>
              <a:t>Naming problem</a:t>
            </a:r>
            <a:br>
              <a:rPr lang="en-US" altLang="en-US" dirty="0">
                <a:latin typeface="+mn-lt"/>
              </a:rPr>
            </a:br>
            <a:endParaRPr lang="en-US" altLang="en-US" dirty="0">
              <a:latin typeface="+mn-lt"/>
            </a:endParaRPr>
          </a:p>
          <a:p>
            <a:r>
              <a:rPr lang="en-US" altLang="en-US" dirty="0">
                <a:latin typeface="+mn-lt"/>
              </a:rPr>
              <a:t>Grouping problem</a:t>
            </a:r>
          </a:p>
        </p:txBody>
      </p:sp>
      <p:pic>
        <p:nvPicPr>
          <p:cNvPr id="1108997"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l="439" t="37624" r="879" b="37932"/>
          <a:stretch>
            <a:fillRect/>
          </a:stretch>
        </p:blipFill>
        <p:spPr bwMode="auto">
          <a:xfrm>
            <a:off x="2057400" y="2300288"/>
            <a:ext cx="8123238" cy="1509712"/>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08998" name="Text Box 6"/>
          <p:cNvSpPr txBox="1">
            <a:spLocks noChangeArrowheads="1"/>
          </p:cNvSpPr>
          <p:nvPr/>
        </p:nvSpPr>
        <p:spPr bwMode="auto">
          <a:xfrm>
            <a:off x="2514600" y="4283076"/>
            <a:ext cx="28956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dirty="0">
                <a:solidFill>
                  <a:srgbClr val="FF0000"/>
                </a:solidFill>
                <a:latin typeface="+mn-lt"/>
              </a:rPr>
              <a:t>Good News? Problems?</a:t>
            </a:r>
          </a:p>
        </p:txBody>
      </p:sp>
      <p:sp>
        <p:nvSpPr>
          <p:cNvPr id="2" name="Slide Number Placeholder 1"/>
          <p:cNvSpPr>
            <a:spLocks noGrp="1"/>
          </p:cNvSpPr>
          <p:nvPr>
            <p:ph type="sldNum" sz="quarter" idx="4294967295"/>
          </p:nvPr>
        </p:nvSpPr>
        <p:spPr>
          <a:xfrm>
            <a:off x="1905000" y="6324601"/>
            <a:ext cx="990600" cy="365125"/>
          </a:xfrm>
          <a:prstGeom prst="rect">
            <a:avLst/>
          </a:prstGeom>
        </p:spPr>
        <p:txBody>
          <a:bodyPr/>
          <a:lstStyle/>
          <a:p>
            <a:pPr algn="l">
              <a:defRPr/>
            </a:pPr>
            <a:fld id="{BFA6D376-C5A1-F04E-B9D7-60DF914D4450}" type="slidenum">
              <a:rPr lang="en-US" smtClean="0"/>
              <a:pPr algn="l">
                <a:defRPr/>
              </a:pPr>
              <a:t>58</a:t>
            </a:fld>
            <a:endParaRPr lang="en-US" dirty="0"/>
          </a:p>
        </p:txBody>
      </p:sp>
    </p:spTree>
    <p:extLst>
      <p:ext uri="{BB962C8B-B14F-4D97-AF65-F5344CB8AC3E}">
        <p14:creationId xmlns:p14="http://schemas.microsoft.com/office/powerpoint/2010/main" val="132481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8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899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a:xfrm>
            <a:off x="2182813" y="456254"/>
            <a:ext cx="7824788" cy="686747"/>
          </a:xfrm>
        </p:spPr>
        <p:txBody>
          <a:bodyPr/>
          <a:lstStyle/>
          <a:p>
            <a:pPr eaLnBrk="1" hangingPunct="1"/>
            <a:r>
              <a:rPr lang="en-US" altLang="en-US" dirty="0"/>
              <a:t>Two-Level Directory</a:t>
            </a:r>
          </a:p>
        </p:txBody>
      </p:sp>
      <p:sp>
        <p:nvSpPr>
          <p:cNvPr id="1110019" name="Rectangle 3"/>
          <p:cNvSpPr>
            <a:spLocks noGrp="1" noChangeArrowheads="1"/>
          </p:cNvSpPr>
          <p:nvPr>
            <p:ph type="body" idx="1"/>
          </p:nvPr>
        </p:nvSpPr>
        <p:spPr>
          <a:xfrm>
            <a:off x="2276475" y="1187449"/>
            <a:ext cx="7431088" cy="579438"/>
          </a:xfrm>
        </p:spPr>
        <p:txBody>
          <a:bodyPr/>
          <a:lstStyle/>
          <a:p>
            <a:pPr eaLnBrk="1" hangingPunct="1">
              <a:defRPr/>
            </a:pPr>
            <a:r>
              <a:rPr lang="en-US" sz="2800" dirty="0"/>
              <a:t>Separate directory for each user</a:t>
            </a:r>
          </a:p>
        </p:txBody>
      </p:sp>
      <p:sp>
        <p:nvSpPr>
          <p:cNvPr id="1110020" name="Rectangle 4"/>
          <p:cNvSpPr>
            <a:spLocks noChangeArrowheads="1"/>
          </p:cNvSpPr>
          <p:nvPr/>
        </p:nvSpPr>
        <p:spPr bwMode="auto">
          <a:xfrm>
            <a:off x="2522538" y="4576465"/>
            <a:ext cx="7002463" cy="140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285750" indent="-285750" eaLnBrk="0" hangingPunct="0">
              <a:spcBef>
                <a:spcPct val="35000"/>
              </a:spcBef>
              <a:buClr>
                <a:srgbClr val="993300"/>
              </a:buClr>
              <a:buSzPct val="90000"/>
              <a:buFont typeface="Arial" panose="020B0604020202020204" pitchFamily="34" charset="0"/>
              <a:buChar char="•"/>
              <a:defRPr/>
            </a:pPr>
            <a:r>
              <a:rPr kumimoji="1" lang="en-US" sz="2400" dirty="0">
                <a:latin typeface="+mn-lt"/>
                <a:cs typeface="FrankRuehl" panose="020E0503060101010101" pitchFamily="34" charset="-79"/>
              </a:rPr>
              <a:t>Path name</a:t>
            </a:r>
          </a:p>
          <a:p>
            <a:pPr marL="285750" indent="-285750" eaLnBrk="0" hangingPunct="0">
              <a:spcBef>
                <a:spcPct val="35000"/>
              </a:spcBef>
              <a:buClr>
                <a:srgbClr val="993300"/>
              </a:buClr>
              <a:buSzPct val="90000"/>
              <a:buFont typeface="Arial" panose="020B0604020202020204" pitchFamily="34" charset="0"/>
              <a:buChar char="•"/>
              <a:defRPr/>
            </a:pPr>
            <a:r>
              <a:rPr kumimoji="1" lang="en-US" sz="2400" dirty="0">
                <a:latin typeface="+mn-lt"/>
                <a:cs typeface="FrankRuehl" panose="020E0503060101010101" pitchFamily="34" charset="-79"/>
              </a:rPr>
              <a:t>Can have the same file name for different user</a:t>
            </a:r>
          </a:p>
          <a:p>
            <a:pPr marL="285750" indent="-285750" eaLnBrk="0" hangingPunct="0">
              <a:spcBef>
                <a:spcPct val="35000"/>
              </a:spcBef>
              <a:buClr>
                <a:srgbClr val="993300"/>
              </a:buClr>
              <a:buSzPct val="90000"/>
              <a:buFont typeface="Arial" panose="020B0604020202020204" pitchFamily="34" charset="0"/>
              <a:buChar char="•"/>
              <a:defRPr/>
            </a:pPr>
            <a:r>
              <a:rPr kumimoji="1" lang="en-US" sz="2400" dirty="0">
                <a:latin typeface="+mn-lt"/>
                <a:cs typeface="FrankRuehl" panose="020E0503060101010101" pitchFamily="34" charset="-79"/>
              </a:rPr>
              <a:t>Efficient searching</a:t>
            </a:r>
          </a:p>
          <a:p>
            <a:pPr marL="285750" indent="-285750" eaLnBrk="0" hangingPunct="0">
              <a:spcBef>
                <a:spcPct val="35000"/>
              </a:spcBef>
              <a:buClr>
                <a:srgbClr val="993300"/>
              </a:buClr>
              <a:buSzPct val="90000"/>
              <a:buFont typeface="Arial" panose="020B0604020202020204" pitchFamily="34" charset="0"/>
              <a:buChar char="•"/>
              <a:defRPr/>
            </a:pPr>
            <a:r>
              <a:rPr kumimoji="1" lang="en-US" sz="2400" dirty="0">
                <a:latin typeface="+mn-lt"/>
                <a:cs typeface="FrankRuehl" panose="020E0503060101010101" pitchFamily="34" charset="-79"/>
              </a:rPr>
              <a:t>No grouping capability</a:t>
            </a:r>
          </a:p>
        </p:txBody>
      </p:sp>
      <p:pic>
        <p:nvPicPr>
          <p:cNvPr id="1110021"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l="443" t="29448" r="1115" b="29169"/>
          <a:stretch>
            <a:fillRect/>
          </a:stretch>
        </p:blipFill>
        <p:spPr bwMode="auto">
          <a:xfrm>
            <a:off x="2698751" y="1828801"/>
            <a:ext cx="6721475" cy="2119313"/>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10022" name="Text Box 6"/>
          <p:cNvSpPr txBox="1">
            <a:spLocks noChangeArrowheads="1"/>
          </p:cNvSpPr>
          <p:nvPr/>
        </p:nvSpPr>
        <p:spPr bwMode="auto">
          <a:xfrm>
            <a:off x="2827337" y="4114801"/>
            <a:ext cx="5181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2400" dirty="0">
                <a:solidFill>
                  <a:srgbClr val="FF0000"/>
                </a:solidFill>
                <a:latin typeface="+mn-lt"/>
              </a:rPr>
              <a:t>Advantages? Problems?</a:t>
            </a:r>
          </a:p>
        </p:txBody>
      </p:sp>
      <p:sp>
        <p:nvSpPr>
          <p:cNvPr id="2" name="Slide Number Placeholder 1"/>
          <p:cNvSpPr>
            <a:spLocks noGrp="1"/>
          </p:cNvSpPr>
          <p:nvPr>
            <p:ph type="sldNum" sz="quarter" idx="4294967295"/>
          </p:nvPr>
        </p:nvSpPr>
        <p:spPr>
          <a:xfrm>
            <a:off x="1905000" y="6324601"/>
            <a:ext cx="990600" cy="365125"/>
          </a:xfrm>
          <a:prstGeom prst="rect">
            <a:avLst/>
          </a:prstGeom>
        </p:spPr>
        <p:txBody>
          <a:bodyPr/>
          <a:lstStyle/>
          <a:p>
            <a:pPr algn="l">
              <a:defRPr/>
            </a:pPr>
            <a:fld id="{BFA6D376-C5A1-F04E-B9D7-60DF914D4450}" type="slidenum">
              <a:rPr lang="en-US" smtClean="0"/>
              <a:pPr algn="l">
                <a:defRPr/>
              </a:pPr>
              <a:t>59</a:t>
            </a:fld>
            <a:endParaRPr lang="en-US" dirty="0"/>
          </a:p>
        </p:txBody>
      </p:sp>
    </p:spTree>
    <p:extLst>
      <p:ext uri="{BB962C8B-B14F-4D97-AF65-F5344CB8AC3E}">
        <p14:creationId xmlns:p14="http://schemas.microsoft.com/office/powerpoint/2010/main" val="1003907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0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0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96359756"/>
              </p:ext>
            </p:extLst>
          </p:nvPr>
        </p:nvGraphicFramePr>
        <p:xfrm>
          <a:off x="609600" y="0"/>
          <a:ext cx="109728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274638"/>
            <a:ext cx="10972800" cy="487362"/>
          </a:xfrm>
        </p:spPr>
        <p:txBody>
          <a:bodyPr/>
          <a:lstStyle/>
          <a:p>
            <a:r>
              <a:rPr lang="en-US" dirty="0" smtClean="0">
                <a:latin typeface="Calibri" charset="0"/>
                <a:ea typeface="Calibri" charset="0"/>
                <a:cs typeface="Calibri" charset="0"/>
              </a:rPr>
              <a:t>Midterm Exam 2</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445877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Rectangle 2"/>
          <p:cNvSpPr>
            <a:spLocks noGrp="1" noChangeArrowheads="1"/>
          </p:cNvSpPr>
          <p:nvPr>
            <p:ph type="title"/>
          </p:nvPr>
        </p:nvSpPr>
        <p:spPr/>
        <p:txBody>
          <a:bodyPr/>
          <a:lstStyle/>
          <a:p>
            <a:pPr eaLnBrk="1" hangingPunct="1">
              <a:defRPr/>
            </a:pPr>
            <a:r>
              <a:rPr lang="en-US" dirty="0"/>
              <a:t>Tree-Structured Directories</a:t>
            </a:r>
          </a:p>
        </p:txBody>
      </p:sp>
      <p:pic>
        <p:nvPicPr>
          <p:cNvPr id="1111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389062"/>
            <a:ext cx="7165975" cy="4554538"/>
          </a:xfrm>
          <a:prstGeom prst="rect">
            <a:avLst/>
          </a:prstGeom>
          <a:noFill/>
          <a:ln w="38100" cmpd="dbl">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Slide Number Placeholder 1"/>
          <p:cNvSpPr>
            <a:spLocks noGrp="1"/>
          </p:cNvSpPr>
          <p:nvPr>
            <p:ph type="sldNum" sz="quarter" idx="4294967295"/>
          </p:nvPr>
        </p:nvSpPr>
        <p:spPr>
          <a:xfrm>
            <a:off x="1905000" y="6324601"/>
            <a:ext cx="990600" cy="365125"/>
          </a:xfrm>
          <a:prstGeom prst="rect">
            <a:avLst/>
          </a:prstGeom>
        </p:spPr>
        <p:txBody>
          <a:bodyPr/>
          <a:lstStyle/>
          <a:p>
            <a:pPr algn="l">
              <a:defRPr/>
            </a:pPr>
            <a:fld id="{BFA6D376-C5A1-F04E-B9D7-60DF914D4450}" type="slidenum">
              <a:rPr lang="en-US" smtClean="0"/>
              <a:pPr algn="l">
                <a:defRPr/>
              </a:pPr>
              <a:t>60</a:t>
            </a:fld>
            <a:endParaRPr lang="en-US" dirty="0"/>
          </a:p>
        </p:txBody>
      </p:sp>
    </p:spTree>
    <p:extLst>
      <p:ext uri="{BB962C8B-B14F-4D97-AF65-F5344CB8AC3E}">
        <p14:creationId xmlns:p14="http://schemas.microsoft.com/office/powerpoint/2010/main" val="2042141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2295525" y="228600"/>
            <a:ext cx="7696200" cy="1219200"/>
          </a:xfrm>
        </p:spPr>
        <p:txBody>
          <a:bodyPr/>
          <a:lstStyle/>
          <a:p>
            <a:r>
              <a:rPr lang="en-US" dirty="0"/>
              <a:t>Block Management</a:t>
            </a:r>
          </a:p>
        </p:txBody>
      </p:sp>
      <p:sp>
        <p:nvSpPr>
          <p:cNvPr id="233475" name="Rectangle 3"/>
          <p:cNvSpPr>
            <a:spLocks noGrp="1" noChangeArrowheads="1"/>
          </p:cNvSpPr>
          <p:nvPr>
            <p:ph type="body" idx="1"/>
          </p:nvPr>
        </p:nvSpPr>
        <p:spPr>
          <a:xfrm>
            <a:off x="2209800" y="1371600"/>
            <a:ext cx="7772400" cy="4953000"/>
          </a:xfrm>
        </p:spPr>
        <p:txBody>
          <a:bodyPr/>
          <a:lstStyle/>
          <a:p>
            <a:r>
              <a:rPr lang="en-US" sz="2800" dirty="0"/>
              <a:t>The job of selecting &amp; assigning storage blocks to the file</a:t>
            </a:r>
          </a:p>
          <a:p>
            <a:endParaRPr lang="en-US" sz="2800" dirty="0"/>
          </a:p>
          <a:p>
            <a:r>
              <a:rPr lang="en-US" sz="2800" dirty="0"/>
              <a:t>For a fixed sized file of </a:t>
            </a:r>
            <a:r>
              <a:rPr lang="en-US" sz="2800" dirty="0">
                <a:solidFill>
                  <a:srgbClr val="FF0000"/>
                </a:solidFill>
              </a:rPr>
              <a:t>k blocks</a:t>
            </a:r>
          </a:p>
          <a:p>
            <a:pPr lvl="1"/>
            <a:r>
              <a:rPr lang="en-US" dirty="0"/>
              <a:t>File of length m requires N = </a:t>
            </a:r>
            <a:r>
              <a:rPr lang="en-US" dirty="0">
                <a:sym typeface="Symbol" charset="0"/>
              </a:rPr>
              <a:t></a:t>
            </a:r>
            <a:r>
              <a:rPr lang="en-US" dirty="0"/>
              <a:t>m/k</a:t>
            </a:r>
            <a:r>
              <a:rPr lang="en-US" dirty="0">
                <a:sym typeface="Symbol" charset="0"/>
              </a:rPr>
              <a:t></a:t>
            </a:r>
            <a:r>
              <a:rPr lang="en-US" dirty="0"/>
              <a:t> blocks</a:t>
            </a:r>
          </a:p>
          <a:p>
            <a:pPr lvl="1"/>
            <a:r>
              <a:rPr lang="en-US" dirty="0"/>
              <a:t>Byte b</a:t>
            </a:r>
            <a:r>
              <a:rPr lang="en-US" baseline="-25000" dirty="0"/>
              <a:t>i</a:t>
            </a:r>
            <a:r>
              <a:rPr lang="en-US" dirty="0"/>
              <a:t> is stored in block </a:t>
            </a:r>
            <a:r>
              <a:rPr lang="en-US" dirty="0">
                <a:sym typeface="Symbol" charset="0"/>
              </a:rPr>
              <a:t></a:t>
            </a:r>
            <a:r>
              <a:rPr lang="en-US" dirty="0" err="1"/>
              <a:t>i</a:t>
            </a:r>
            <a:r>
              <a:rPr lang="en-US" dirty="0"/>
              <a:t>/k</a:t>
            </a:r>
            <a:r>
              <a:rPr lang="en-US" dirty="0" smtClean="0">
                <a:sym typeface="Symbol" charset="0"/>
              </a:rPr>
              <a:t></a:t>
            </a:r>
          </a:p>
          <a:p>
            <a:pPr lvl="1"/>
            <a:endParaRPr lang="en-US" dirty="0"/>
          </a:p>
          <a:p>
            <a:r>
              <a:rPr lang="en-US" sz="2800" dirty="0"/>
              <a:t>Three basic strategies:</a:t>
            </a:r>
          </a:p>
          <a:p>
            <a:pPr lvl="1"/>
            <a:r>
              <a:rPr lang="en-US" sz="2400" dirty="0">
                <a:solidFill>
                  <a:srgbClr val="FF0000"/>
                </a:solidFill>
              </a:rPr>
              <a:t>Contiguous allocation</a:t>
            </a:r>
          </a:p>
          <a:p>
            <a:pPr lvl="1"/>
            <a:r>
              <a:rPr lang="en-US" sz="2400" dirty="0">
                <a:solidFill>
                  <a:srgbClr val="FF0000"/>
                </a:solidFill>
              </a:rPr>
              <a:t>Linked lists</a:t>
            </a:r>
          </a:p>
          <a:p>
            <a:pPr lvl="1"/>
            <a:r>
              <a:rPr lang="en-US" sz="2400" dirty="0">
                <a:solidFill>
                  <a:srgbClr val="FF0000"/>
                </a:solidFill>
              </a:rPr>
              <a:t>Indexed allocation</a:t>
            </a:r>
          </a:p>
        </p:txBody>
      </p:sp>
      <p:sp>
        <p:nvSpPr>
          <p:cNvPr id="2" name="Slide Number Placeholder 1"/>
          <p:cNvSpPr>
            <a:spLocks noGrp="1"/>
          </p:cNvSpPr>
          <p:nvPr>
            <p:ph type="sldNum" sz="quarter" idx="4294967295"/>
          </p:nvPr>
        </p:nvSpPr>
        <p:spPr>
          <a:xfrm>
            <a:off x="1905000" y="6324601"/>
            <a:ext cx="990600" cy="365125"/>
          </a:xfrm>
          <a:prstGeom prst="rect">
            <a:avLst/>
          </a:prstGeom>
        </p:spPr>
        <p:txBody>
          <a:bodyPr/>
          <a:lstStyle/>
          <a:p>
            <a:pPr algn="l">
              <a:defRPr/>
            </a:pPr>
            <a:fld id="{BFA6D376-C5A1-F04E-B9D7-60DF914D4450}" type="slidenum">
              <a:rPr lang="en-US" smtClean="0"/>
              <a:pPr algn="l">
                <a:defRPr/>
              </a:pPr>
              <a:t>61</a:t>
            </a:fld>
            <a:endParaRPr lang="en-US" dirty="0"/>
          </a:p>
        </p:txBody>
      </p:sp>
    </p:spTree>
    <p:extLst>
      <p:ext uri="{BB962C8B-B14F-4D97-AF65-F5344CB8AC3E}">
        <p14:creationId xmlns:p14="http://schemas.microsoft.com/office/powerpoint/2010/main" val="747348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2286000" y="381000"/>
            <a:ext cx="7696200" cy="1143000"/>
          </a:xfrm>
        </p:spPr>
        <p:txBody>
          <a:bodyPr/>
          <a:lstStyle/>
          <a:p>
            <a:r>
              <a:rPr lang="en-US" dirty="0"/>
              <a:t>Contiguous Allocation</a:t>
            </a:r>
          </a:p>
        </p:txBody>
      </p:sp>
      <p:sp>
        <p:nvSpPr>
          <p:cNvPr id="234499" name="Rectangle 3"/>
          <p:cNvSpPr>
            <a:spLocks noGrp="1" noChangeArrowheads="1"/>
          </p:cNvSpPr>
          <p:nvPr>
            <p:ph type="body" idx="1"/>
          </p:nvPr>
        </p:nvSpPr>
        <p:spPr>
          <a:xfrm>
            <a:off x="2209800" y="1676400"/>
            <a:ext cx="7772400" cy="1828800"/>
          </a:xfrm>
        </p:spPr>
        <p:txBody>
          <a:bodyPr/>
          <a:lstStyle/>
          <a:p>
            <a:r>
              <a:rPr lang="en-US" sz="2800" dirty="0"/>
              <a:t>Maps the N blocks into N contiguous blocks on the secondary storage device</a:t>
            </a:r>
          </a:p>
          <a:p>
            <a:r>
              <a:rPr lang="en-US" sz="2800" dirty="0"/>
              <a:t>Difficult to support dynamic file sizes</a:t>
            </a:r>
          </a:p>
        </p:txBody>
      </p:sp>
      <p:sp>
        <p:nvSpPr>
          <p:cNvPr id="234500" name="Text Box 4"/>
          <p:cNvSpPr txBox="1">
            <a:spLocks noChangeArrowheads="1"/>
          </p:cNvSpPr>
          <p:nvPr/>
        </p:nvSpPr>
        <p:spPr bwMode="auto">
          <a:xfrm>
            <a:off x="4495801" y="4114801"/>
            <a:ext cx="3344185"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latin typeface="+mn-lt"/>
              </a:rPr>
              <a:t>Head position		237</a:t>
            </a:r>
          </a:p>
          <a:p>
            <a:pPr eaLnBrk="0" hangingPunct="0"/>
            <a:r>
              <a:rPr lang="en-US" sz="2000" dirty="0">
                <a:latin typeface="+mn-lt"/>
              </a:rPr>
              <a:t>…</a:t>
            </a:r>
          </a:p>
          <a:p>
            <a:pPr eaLnBrk="0" hangingPunct="0"/>
            <a:r>
              <a:rPr lang="en-US" sz="2000" dirty="0">
                <a:latin typeface="+mn-lt"/>
              </a:rPr>
              <a:t>First block		785</a:t>
            </a:r>
          </a:p>
          <a:p>
            <a:pPr eaLnBrk="0" hangingPunct="0"/>
            <a:r>
              <a:rPr lang="en-US" sz="2000" dirty="0">
                <a:latin typeface="+mn-lt"/>
              </a:rPr>
              <a:t>Number of blocks	25</a:t>
            </a:r>
          </a:p>
        </p:txBody>
      </p:sp>
      <p:sp>
        <p:nvSpPr>
          <p:cNvPr id="234501" name="Rectangle 5"/>
          <p:cNvSpPr>
            <a:spLocks noChangeArrowheads="1"/>
          </p:cNvSpPr>
          <p:nvPr/>
        </p:nvSpPr>
        <p:spPr bwMode="auto">
          <a:xfrm>
            <a:off x="4419600" y="4038600"/>
            <a:ext cx="3505200" cy="1447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4502" name="Text Box 6"/>
          <p:cNvSpPr txBox="1">
            <a:spLocks noChangeArrowheads="1"/>
          </p:cNvSpPr>
          <p:nvPr/>
        </p:nvSpPr>
        <p:spPr bwMode="auto">
          <a:xfrm>
            <a:off x="4391026" y="3505201"/>
            <a:ext cx="196284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solidFill>
                  <a:srgbClr val="FF0000"/>
                </a:solidFill>
                <a:latin typeface="+mn-lt"/>
              </a:rPr>
              <a:t>File descriptor</a:t>
            </a:r>
          </a:p>
        </p:txBody>
      </p:sp>
      <p:sp>
        <p:nvSpPr>
          <p:cNvPr id="2" name="Slide Number Placeholder 1"/>
          <p:cNvSpPr>
            <a:spLocks noGrp="1"/>
          </p:cNvSpPr>
          <p:nvPr>
            <p:ph type="sldNum" sz="quarter" idx="4294967295"/>
          </p:nvPr>
        </p:nvSpPr>
        <p:spPr>
          <a:xfrm>
            <a:off x="1905000" y="6324601"/>
            <a:ext cx="990600" cy="365125"/>
          </a:xfrm>
          <a:prstGeom prst="rect">
            <a:avLst/>
          </a:prstGeom>
        </p:spPr>
        <p:txBody>
          <a:bodyPr/>
          <a:lstStyle/>
          <a:p>
            <a:pPr algn="l">
              <a:defRPr/>
            </a:pPr>
            <a:fld id="{BFA6D376-C5A1-F04E-B9D7-60DF914D4450}" type="slidenum">
              <a:rPr lang="en-US" smtClean="0"/>
              <a:pPr algn="l">
                <a:defRPr/>
              </a:pPr>
              <a:t>62</a:t>
            </a:fld>
            <a:endParaRPr lang="en-US" dirty="0"/>
          </a:p>
        </p:txBody>
      </p:sp>
    </p:spTree>
    <p:extLst>
      <p:ext uri="{BB962C8B-B14F-4D97-AF65-F5344CB8AC3E}">
        <p14:creationId xmlns:p14="http://schemas.microsoft.com/office/powerpoint/2010/main" val="60758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209800" y="457200"/>
            <a:ext cx="7772400" cy="1066800"/>
          </a:xfrm>
        </p:spPr>
        <p:txBody>
          <a:bodyPr/>
          <a:lstStyle/>
          <a:p>
            <a:r>
              <a:rPr lang="en-US" dirty="0"/>
              <a:t>Linked Lists</a:t>
            </a:r>
          </a:p>
        </p:txBody>
      </p:sp>
      <p:sp>
        <p:nvSpPr>
          <p:cNvPr id="235523" name="Rectangle 3"/>
          <p:cNvSpPr>
            <a:spLocks noGrp="1" noChangeArrowheads="1"/>
          </p:cNvSpPr>
          <p:nvPr>
            <p:ph type="body" idx="1"/>
          </p:nvPr>
        </p:nvSpPr>
        <p:spPr>
          <a:xfrm>
            <a:off x="2082800" y="1362074"/>
            <a:ext cx="7772400" cy="2971800"/>
          </a:xfrm>
        </p:spPr>
        <p:txBody>
          <a:bodyPr/>
          <a:lstStyle/>
          <a:p>
            <a:r>
              <a:rPr lang="en-US" sz="2800" dirty="0"/>
              <a:t>Each block contains a header with</a:t>
            </a:r>
          </a:p>
          <a:p>
            <a:pPr lvl="1"/>
            <a:r>
              <a:rPr lang="en-US" sz="2400" dirty="0"/>
              <a:t>Number of bytes in the block</a:t>
            </a:r>
          </a:p>
          <a:p>
            <a:pPr lvl="1"/>
            <a:r>
              <a:rPr lang="en-US" sz="2400" dirty="0"/>
              <a:t>Pointer to next block</a:t>
            </a:r>
          </a:p>
          <a:p>
            <a:r>
              <a:rPr lang="en-US" sz="2800" dirty="0"/>
              <a:t>Blocks need not be contiguous</a:t>
            </a:r>
          </a:p>
          <a:p>
            <a:r>
              <a:rPr lang="en-US" sz="2800" dirty="0"/>
              <a:t>Files can expand and contract</a:t>
            </a:r>
          </a:p>
          <a:p>
            <a:r>
              <a:rPr lang="en-US" sz="2800" dirty="0"/>
              <a:t>Seeks can be slow</a:t>
            </a:r>
          </a:p>
        </p:txBody>
      </p:sp>
      <p:sp>
        <p:nvSpPr>
          <p:cNvPr id="235524" name="Text Box 4"/>
          <p:cNvSpPr txBox="1">
            <a:spLocks noChangeArrowheads="1"/>
          </p:cNvSpPr>
          <p:nvPr/>
        </p:nvSpPr>
        <p:spPr bwMode="auto">
          <a:xfrm>
            <a:off x="2590800" y="4114800"/>
            <a:ext cx="1249060" cy="1754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First block</a:t>
            </a:r>
          </a:p>
          <a:p>
            <a:pPr eaLnBrk="0" hangingPunct="0"/>
            <a:r>
              <a:rPr lang="en-US"/>
              <a:t>…</a:t>
            </a:r>
          </a:p>
          <a:p>
            <a:pPr eaLnBrk="0" hangingPunct="0"/>
            <a:endParaRPr lang="en-US"/>
          </a:p>
          <a:p>
            <a:pPr eaLnBrk="0" hangingPunct="0"/>
            <a:endParaRPr lang="en-US"/>
          </a:p>
          <a:p>
            <a:pPr eaLnBrk="0" hangingPunct="0"/>
            <a:r>
              <a:rPr lang="en-US"/>
              <a:t>Head: 417</a:t>
            </a:r>
          </a:p>
          <a:p>
            <a:pPr eaLnBrk="0" hangingPunct="0"/>
            <a:r>
              <a:rPr lang="en-US"/>
              <a:t>...</a:t>
            </a:r>
          </a:p>
        </p:txBody>
      </p:sp>
      <p:sp>
        <p:nvSpPr>
          <p:cNvPr id="235525" name="Rectangle 5"/>
          <p:cNvSpPr>
            <a:spLocks noChangeArrowheads="1"/>
          </p:cNvSpPr>
          <p:nvPr/>
        </p:nvSpPr>
        <p:spPr bwMode="auto">
          <a:xfrm>
            <a:off x="2590800" y="4167187"/>
            <a:ext cx="1371600" cy="1828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26" name="Line 6"/>
          <p:cNvSpPr>
            <a:spLocks noChangeShapeType="1"/>
          </p:cNvSpPr>
          <p:nvPr/>
        </p:nvSpPr>
        <p:spPr bwMode="auto">
          <a:xfrm>
            <a:off x="2590800" y="4471987"/>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27" name="Line 7"/>
          <p:cNvSpPr>
            <a:spLocks noChangeShapeType="1"/>
          </p:cNvSpPr>
          <p:nvPr/>
        </p:nvSpPr>
        <p:spPr bwMode="auto">
          <a:xfrm>
            <a:off x="2590800" y="5233987"/>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28" name="Line 8"/>
          <p:cNvSpPr>
            <a:spLocks noChangeShapeType="1"/>
          </p:cNvSpPr>
          <p:nvPr/>
        </p:nvSpPr>
        <p:spPr bwMode="auto">
          <a:xfrm>
            <a:off x="2590800" y="5538787"/>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29" name="Rectangle 9"/>
          <p:cNvSpPr>
            <a:spLocks noChangeArrowheads="1"/>
          </p:cNvSpPr>
          <p:nvPr/>
        </p:nvSpPr>
        <p:spPr bwMode="auto">
          <a:xfrm>
            <a:off x="5105400" y="4167187"/>
            <a:ext cx="1066800" cy="1447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30" name="Text Box 10"/>
          <p:cNvSpPr txBox="1">
            <a:spLocks noChangeArrowheads="1"/>
          </p:cNvSpPr>
          <p:nvPr/>
        </p:nvSpPr>
        <p:spPr bwMode="auto">
          <a:xfrm>
            <a:off x="5181601" y="4419600"/>
            <a:ext cx="8899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Length</a:t>
            </a:r>
          </a:p>
        </p:txBody>
      </p:sp>
      <p:sp>
        <p:nvSpPr>
          <p:cNvPr id="235531" name="Rectangle 11"/>
          <p:cNvSpPr>
            <a:spLocks noChangeArrowheads="1"/>
          </p:cNvSpPr>
          <p:nvPr/>
        </p:nvSpPr>
        <p:spPr bwMode="auto">
          <a:xfrm>
            <a:off x="5105400" y="41671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32" name="Rectangle 12"/>
          <p:cNvSpPr>
            <a:spLocks noChangeArrowheads="1"/>
          </p:cNvSpPr>
          <p:nvPr/>
        </p:nvSpPr>
        <p:spPr bwMode="auto">
          <a:xfrm>
            <a:off x="5105400" y="44719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33" name="Text Box 13"/>
          <p:cNvSpPr txBox="1">
            <a:spLocks noChangeArrowheads="1"/>
          </p:cNvSpPr>
          <p:nvPr/>
        </p:nvSpPr>
        <p:spPr bwMode="auto">
          <a:xfrm>
            <a:off x="5105401" y="4776787"/>
            <a:ext cx="8386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0</a:t>
            </a:r>
          </a:p>
        </p:txBody>
      </p:sp>
      <p:sp>
        <p:nvSpPr>
          <p:cNvPr id="235534" name="Text Box 14"/>
          <p:cNvSpPr txBox="1">
            <a:spLocks noChangeArrowheads="1"/>
          </p:cNvSpPr>
          <p:nvPr/>
        </p:nvSpPr>
        <p:spPr bwMode="auto">
          <a:xfrm>
            <a:off x="5105400" y="5233987"/>
            <a:ext cx="12234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4095</a:t>
            </a:r>
          </a:p>
        </p:txBody>
      </p:sp>
      <p:sp>
        <p:nvSpPr>
          <p:cNvPr id="235535" name="Text Box 15"/>
          <p:cNvSpPr txBox="1">
            <a:spLocks noChangeArrowheads="1"/>
          </p:cNvSpPr>
          <p:nvPr/>
        </p:nvSpPr>
        <p:spPr bwMode="auto">
          <a:xfrm>
            <a:off x="5257800" y="4929187"/>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a:t>
            </a:r>
          </a:p>
        </p:txBody>
      </p:sp>
      <p:sp>
        <p:nvSpPr>
          <p:cNvPr id="235536" name="Rectangle 16"/>
          <p:cNvSpPr>
            <a:spLocks noChangeArrowheads="1"/>
          </p:cNvSpPr>
          <p:nvPr/>
        </p:nvSpPr>
        <p:spPr bwMode="auto">
          <a:xfrm>
            <a:off x="6629400" y="4167187"/>
            <a:ext cx="1066800" cy="1447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37" name="Text Box 17"/>
          <p:cNvSpPr txBox="1">
            <a:spLocks noChangeArrowheads="1"/>
          </p:cNvSpPr>
          <p:nvPr/>
        </p:nvSpPr>
        <p:spPr bwMode="auto">
          <a:xfrm>
            <a:off x="6705601" y="4419600"/>
            <a:ext cx="8899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Length</a:t>
            </a:r>
          </a:p>
        </p:txBody>
      </p:sp>
      <p:sp>
        <p:nvSpPr>
          <p:cNvPr id="235538" name="Rectangle 18"/>
          <p:cNvSpPr>
            <a:spLocks noChangeArrowheads="1"/>
          </p:cNvSpPr>
          <p:nvPr/>
        </p:nvSpPr>
        <p:spPr bwMode="auto">
          <a:xfrm>
            <a:off x="6629400" y="41671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39" name="Rectangle 19"/>
          <p:cNvSpPr>
            <a:spLocks noChangeArrowheads="1"/>
          </p:cNvSpPr>
          <p:nvPr/>
        </p:nvSpPr>
        <p:spPr bwMode="auto">
          <a:xfrm>
            <a:off x="6629400" y="44719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40" name="Text Box 20"/>
          <p:cNvSpPr txBox="1">
            <a:spLocks noChangeArrowheads="1"/>
          </p:cNvSpPr>
          <p:nvPr/>
        </p:nvSpPr>
        <p:spPr bwMode="auto">
          <a:xfrm>
            <a:off x="6629401" y="4776787"/>
            <a:ext cx="8386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0</a:t>
            </a:r>
          </a:p>
        </p:txBody>
      </p:sp>
      <p:sp>
        <p:nvSpPr>
          <p:cNvPr id="235541" name="Text Box 21"/>
          <p:cNvSpPr txBox="1">
            <a:spLocks noChangeArrowheads="1"/>
          </p:cNvSpPr>
          <p:nvPr/>
        </p:nvSpPr>
        <p:spPr bwMode="auto">
          <a:xfrm>
            <a:off x="6629400" y="5233987"/>
            <a:ext cx="12234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4095</a:t>
            </a:r>
          </a:p>
        </p:txBody>
      </p:sp>
      <p:sp>
        <p:nvSpPr>
          <p:cNvPr id="235542" name="Text Box 22"/>
          <p:cNvSpPr txBox="1">
            <a:spLocks noChangeArrowheads="1"/>
          </p:cNvSpPr>
          <p:nvPr/>
        </p:nvSpPr>
        <p:spPr bwMode="auto">
          <a:xfrm>
            <a:off x="6781800" y="4929187"/>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a:t>
            </a:r>
          </a:p>
        </p:txBody>
      </p:sp>
      <p:sp>
        <p:nvSpPr>
          <p:cNvPr id="235543" name="Rectangle 23"/>
          <p:cNvSpPr>
            <a:spLocks noChangeArrowheads="1"/>
          </p:cNvSpPr>
          <p:nvPr/>
        </p:nvSpPr>
        <p:spPr bwMode="auto">
          <a:xfrm>
            <a:off x="8458200" y="4167187"/>
            <a:ext cx="1066800" cy="1447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44" name="Text Box 24"/>
          <p:cNvSpPr txBox="1">
            <a:spLocks noChangeArrowheads="1"/>
          </p:cNvSpPr>
          <p:nvPr/>
        </p:nvSpPr>
        <p:spPr bwMode="auto">
          <a:xfrm>
            <a:off x="8534401" y="4419600"/>
            <a:ext cx="8899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Length</a:t>
            </a:r>
          </a:p>
        </p:txBody>
      </p:sp>
      <p:sp>
        <p:nvSpPr>
          <p:cNvPr id="235545" name="Rectangle 25"/>
          <p:cNvSpPr>
            <a:spLocks noChangeArrowheads="1"/>
          </p:cNvSpPr>
          <p:nvPr/>
        </p:nvSpPr>
        <p:spPr bwMode="auto">
          <a:xfrm>
            <a:off x="8458200" y="41671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46" name="Rectangle 26"/>
          <p:cNvSpPr>
            <a:spLocks noChangeArrowheads="1"/>
          </p:cNvSpPr>
          <p:nvPr/>
        </p:nvSpPr>
        <p:spPr bwMode="auto">
          <a:xfrm>
            <a:off x="8458200" y="4471987"/>
            <a:ext cx="1066800" cy="304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47" name="Text Box 27"/>
          <p:cNvSpPr txBox="1">
            <a:spLocks noChangeArrowheads="1"/>
          </p:cNvSpPr>
          <p:nvPr/>
        </p:nvSpPr>
        <p:spPr bwMode="auto">
          <a:xfrm>
            <a:off x="8458201" y="4776787"/>
            <a:ext cx="83869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0</a:t>
            </a:r>
          </a:p>
        </p:txBody>
      </p:sp>
      <p:sp>
        <p:nvSpPr>
          <p:cNvPr id="235548" name="Text Box 28"/>
          <p:cNvSpPr txBox="1">
            <a:spLocks noChangeArrowheads="1"/>
          </p:cNvSpPr>
          <p:nvPr/>
        </p:nvSpPr>
        <p:spPr bwMode="auto">
          <a:xfrm>
            <a:off x="8458200" y="5233987"/>
            <a:ext cx="12234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Byte 4095</a:t>
            </a:r>
          </a:p>
        </p:txBody>
      </p:sp>
      <p:sp>
        <p:nvSpPr>
          <p:cNvPr id="235549" name="Text Box 29"/>
          <p:cNvSpPr txBox="1">
            <a:spLocks noChangeArrowheads="1"/>
          </p:cNvSpPr>
          <p:nvPr/>
        </p:nvSpPr>
        <p:spPr bwMode="auto">
          <a:xfrm>
            <a:off x="8610600" y="4929187"/>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a:t>
            </a:r>
          </a:p>
        </p:txBody>
      </p:sp>
      <p:sp>
        <p:nvSpPr>
          <p:cNvPr id="235550" name="Freeform 30"/>
          <p:cNvSpPr>
            <a:spLocks/>
          </p:cNvSpPr>
          <p:nvPr/>
        </p:nvSpPr>
        <p:spPr bwMode="auto">
          <a:xfrm>
            <a:off x="5791200" y="4167187"/>
            <a:ext cx="838200" cy="152400"/>
          </a:xfrm>
          <a:custGeom>
            <a:avLst/>
            <a:gdLst>
              <a:gd name="T0" fmla="*/ 0 w 528"/>
              <a:gd name="T1" fmla="*/ 96 h 96"/>
              <a:gd name="T2" fmla="*/ 336 w 528"/>
              <a:gd name="T3" fmla="*/ 96 h 96"/>
              <a:gd name="T4" fmla="*/ 336 w 528"/>
              <a:gd name="T5" fmla="*/ 0 h 96"/>
              <a:gd name="T6" fmla="*/ 528 w 528"/>
              <a:gd name="T7" fmla="*/ 0 h 96"/>
            </a:gdLst>
            <a:ahLst/>
            <a:cxnLst>
              <a:cxn ang="0">
                <a:pos x="T0" y="T1"/>
              </a:cxn>
              <a:cxn ang="0">
                <a:pos x="T2" y="T3"/>
              </a:cxn>
              <a:cxn ang="0">
                <a:pos x="T4" y="T5"/>
              </a:cxn>
              <a:cxn ang="0">
                <a:pos x="T6" y="T7"/>
              </a:cxn>
            </a:cxnLst>
            <a:rect l="0" t="0" r="r" b="b"/>
            <a:pathLst>
              <a:path w="528" h="96">
                <a:moveTo>
                  <a:pt x="0" y="96"/>
                </a:moveTo>
                <a:lnTo>
                  <a:pt x="336" y="96"/>
                </a:lnTo>
                <a:lnTo>
                  <a:pt x="336" y="0"/>
                </a:lnTo>
                <a:lnTo>
                  <a:pt x="528"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1" name="Line 31"/>
          <p:cNvSpPr>
            <a:spLocks noChangeShapeType="1"/>
          </p:cNvSpPr>
          <p:nvPr/>
        </p:nvSpPr>
        <p:spPr bwMode="auto">
          <a:xfrm>
            <a:off x="8229600" y="4167187"/>
            <a:ext cx="228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2" name="Line 32"/>
          <p:cNvSpPr>
            <a:spLocks noChangeShapeType="1"/>
          </p:cNvSpPr>
          <p:nvPr/>
        </p:nvSpPr>
        <p:spPr bwMode="auto">
          <a:xfrm>
            <a:off x="7315200" y="4319587"/>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53" name="Text Box 33"/>
          <p:cNvSpPr txBox="1">
            <a:spLocks noChangeArrowheads="1"/>
          </p:cNvSpPr>
          <p:nvPr/>
        </p:nvSpPr>
        <p:spPr bwMode="auto">
          <a:xfrm>
            <a:off x="5105401" y="5614987"/>
            <a:ext cx="94128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Block 0</a:t>
            </a:r>
          </a:p>
        </p:txBody>
      </p:sp>
      <p:sp>
        <p:nvSpPr>
          <p:cNvPr id="235554" name="Text Box 34"/>
          <p:cNvSpPr txBox="1">
            <a:spLocks noChangeArrowheads="1"/>
          </p:cNvSpPr>
          <p:nvPr/>
        </p:nvSpPr>
        <p:spPr bwMode="auto">
          <a:xfrm>
            <a:off x="6629401" y="5614987"/>
            <a:ext cx="94128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Block 1</a:t>
            </a:r>
          </a:p>
        </p:txBody>
      </p:sp>
      <p:sp>
        <p:nvSpPr>
          <p:cNvPr id="235555" name="Text Box 35"/>
          <p:cNvSpPr txBox="1">
            <a:spLocks noChangeArrowheads="1"/>
          </p:cNvSpPr>
          <p:nvPr/>
        </p:nvSpPr>
        <p:spPr bwMode="auto">
          <a:xfrm>
            <a:off x="8458200" y="5614987"/>
            <a:ext cx="118494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Block N-1</a:t>
            </a:r>
          </a:p>
        </p:txBody>
      </p:sp>
      <p:sp>
        <p:nvSpPr>
          <p:cNvPr id="235556" name="Freeform 36"/>
          <p:cNvSpPr>
            <a:spLocks/>
          </p:cNvSpPr>
          <p:nvPr/>
        </p:nvSpPr>
        <p:spPr bwMode="auto">
          <a:xfrm>
            <a:off x="3810000" y="4167187"/>
            <a:ext cx="1295400" cy="152400"/>
          </a:xfrm>
          <a:custGeom>
            <a:avLst/>
            <a:gdLst>
              <a:gd name="T0" fmla="*/ 0 w 528"/>
              <a:gd name="T1" fmla="*/ 96 h 96"/>
              <a:gd name="T2" fmla="*/ 336 w 528"/>
              <a:gd name="T3" fmla="*/ 96 h 96"/>
              <a:gd name="T4" fmla="*/ 336 w 528"/>
              <a:gd name="T5" fmla="*/ 0 h 96"/>
              <a:gd name="T6" fmla="*/ 528 w 528"/>
              <a:gd name="T7" fmla="*/ 0 h 96"/>
            </a:gdLst>
            <a:ahLst/>
            <a:cxnLst>
              <a:cxn ang="0">
                <a:pos x="T0" y="T1"/>
              </a:cxn>
              <a:cxn ang="0">
                <a:pos x="T2" y="T3"/>
              </a:cxn>
              <a:cxn ang="0">
                <a:pos x="T4" y="T5"/>
              </a:cxn>
              <a:cxn ang="0">
                <a:pos x="T6" y="T7"/>
              </a:cxn>
            </a:cxnLst>
            <a:rect l="0" t="0" r="r" b="b"/>
            <a:pathLst>
              <a:path w="528" h="96">
                <a:moveTo>
                  <a:pt x="0" y="96"/>
                </a:moveTo>
                <a:lnTo>
                  <a:pt x="336" y="96"/>
                </a:lnTo>
                <a:lnTo>
                  <a:pt x="336" y="0"/>
                </a:lnTo>
                <a:lnTo>
                  <a:pt x="528"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Slide Number Placeholder 1"/>
          <p:cNvSpPr>
            <a:spLocks noGrp="1"/>
          </p:cNvSpPr>
          <p:nvPr>
            <p:ph type="sldNum" sz="quarter" idx="4294967295"/>
          </p:nvPr>
        </p:nvSpPr>
        <p:spPr>
          <a:xfrm>
            <a:off x="1828800" y="6188076"/>
            <a:ext cx="990600" cy="365125"/>
          </a:xfrm>
          <a:prstGeom prst="rect">
            <a:avLst/>
          </a:prstGeom>
        </p:spPr>
        <p:txBody>
          <a:bodyPr/>
          <a:lstStyle/>
          <a:p>
            <a:pPr algn="l">
              <a:defRPr/>
            </a:pPr>
            <a:fld id="{BFA6D376-C5A1-F04E-B9D7-60DF914D4450}" type="slidenum">
              <a:rPr lang="en-US" smtClean="0"/>
              <a:pPr algn="l">
                <a:defRPr/>
              </a:pPr>
              <a:t>63</a:t>
            </a:fld>
            <a:endParaRPr lang="en-US" dirty="0"/>
          </a:p>
        </p:txBody>
      </p:sp>
    </p:spTree>
    <p:extLst>
      <p:ext uri="{BB962C8B-B14F-4D97-AF65-F5344CB8AC3E}">
        <p14:creationId xmlns:p14="http://schemas.microsoft.com/office/powerpoint/2010/main" val="1105814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1828800" y="228600"/>
            <a:ext cx="7696200" cy="1371600"/>
          </a:xfrm>
        </p:spPr>
        <p:txBody>
          <a:bodyPr/>
          <a:lstStyle/>
          <a:p>
            <a:r>
              <a:rPr lang="en-US" dirty="0"/>
              <a:t>Indexed Allocation</a:t>
            </a:r>
          </a:p>
        </p:txBody>
      </p:sp>
      <p:sp>
        <p:nvSpPr>
          <p:cNvPr id="236547" name="Rectangle 3"/>
          <p:cNvSpPr>
            <a:spLocks noGrp="1" noChangeArrowheads="1"/>
          </p:cNvSpPr>
          <p:nvPr>
            <p:ph type="body" idx="1"/>
          </p:nvPr>
        </p:nvSpPr>
        <p:spPr>
          <a:xfrm>
            <a:off x="1974850" y="1285875"/>
            <a:ext cx="8223250" cy="1828800"/>
          </a:xfrm>
        </p:spPr>
        <p:txBody>
          <a:bodyPr/>
          <a:lstStyle/>
          <a:p>
            <a:r>
              <a:rPr lang="en-US" sz="2400" dirty="0"/>
              <a:t>Extract headers and put them in an index</a:t>
            </a:r>
          </a:p>
          <a:p>
            <a:r>
              <a:rPr lang="en-US" sz="2400" dirty="0"/>
              <a:t>Simplify seeks</a:t>
            </a:r>
          </a:p>
          <a:p>
            <a:r>
              <a:rPr lang="en-US" sz="2400" dirty="0"/>
              <a:t>May link indices together (for large files)</a:t>
            </a:r>
          </a:p>
        </p:txBody>
      </p:sp>
      <p:sp>
        <p:nvSpPr>
          <p:cNvPr id="236548" name="Text Box 4"/>
          <p:cNvSpPr txBox="1">
            <a:spLocks noChangeArrowheads="1"/>
          </p:cNvSpPr>
          <p:nvPr/>
        </p:nvSpPr>
        <p:spPr bwMode="auto">
          <a:xfrm>
            <a:off x="2209800" y="3087688"/>
            <a:ext cx="1270000" cy="1739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Index block</a:t>
            </a:r>
          </a:p>
          <a:p>
            <a:pPr eaLnBrk="0" hangingPunct="0"/>
            <a:r>
              <a:rPr lang="en-US">
                <a:latin typeface="+mn-lt"/>
              </a:rPr>
              <a:t>…</a:t>
            </a:r>
          </a:p>
          <a:p>
            <a:pPr eaLnBrk="0" hangingPunct="0"/>
            <a:endParaRPr lang="en-US">
              <a:latin typeface="+mn-lt"/>
            </a:endParaRPr>
          </a:p>
          <a:p>
            <a:pPr eaLnBrk="0" hangingPunct="0"/>
            <a:endParaRPr lang="en-US">
              <a:latin typeface="+mn-lt"/>
            </a:endParaRPr>
          </a:p>
          <a:p>
            <a:pPr eaLnBrk="0" hangingPunct="0"/>
            <a:r>
              <a:rPr lang="en-US">
                <a:latin typeface="+mn-lt"/>
              </a:rPr>
              <a:t>Head: 417</a:t>
            </a:r>
          </a:p>
          <a:p>
            <a:pPr eaLnBrk="0" hangingPunct="0"/>
            <a:r>
              <a:rPr lang="en-US">
                <a:latin typeface="+mn-lt"/>
              </a:rPr>
              <a:t>...</a:t>
            </a:r>
          </a:p>
        </p:txBody>
      </p:sp>
      <p:sp>
        <p:nvSpPr>
          <p:cNvPr id="236549" name="Rectangle 5"/>
          <p:cNvSpPr>
            <a:spLocks noChangeArrowheads="1"/>
          </p:cNvSpPr>
          <p:nvPr/>
        </p:nvSpPr>
        <p:spPr bwMode="auto">
          <a:xfrm>
            <a:off x="2209800" y="3140075"/>
            <a:ext cx="1371600" cy="1828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0" name="Line 6"/>
          <p:cNvSpPr>
            <a:spLocks noChangeShapeType="1"/>
          </p:cNvSpPr>
          <p:nvPr/>
        </p:nvSpPr>
        <p:spPr bwMode="auto">
          <a:xfrm>
            <a:off x="2209800" y="3444875"/>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1" name="Line 7"/>
          <p:cNvSpPr>
            <a:spLocks noChangeShapeType="1"/>
          </p:cNvSpPr>
          <p:nvPr/>
        </p:nvSpPr>
        <p:spPr bwMode="auto">
          <a:xfrm>
            <a:off x="2209800" y="4206875"/>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2" name="Line 8"/>
          <p:cNvSpPr>
            <a:spLocks noChangeShapeType="1"/>
          </p:cNvSpPr>
          <p:nvPr/>
        </p:nvSpPr>
        <p:spPr bwMode="auto">
          <a:xfrm>
            <a:off x="2209800" y="4511675"/>
            <a:ext cx="1371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3" name="Rectangle 9"/>
          <p:cNvSpPr>
            <a:spLocks noChangeArrowheads="1"/>
          </p:cNvSpPr>
          <p:nvPr/>
        </p:nvSpPr>
        <p:spPr bwMode="auto">
          <a:xfrm>
            <a:off x="6934200" y="2759075"/>
            <a:ext cx="1066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4" name="Text Box 10"/>
          <p:cNvSpPr txBox="1">
            <a:spLocks noChangeArrowheads="1"/>
          </p:cNvSpPr>
          <p:nvPr/>
        </p:nvSpPr>
        <p:spPr bwMode="auto">
          <a:xfrm>
            <a:off x="6934200" y="2759076"/>
            <a:ext cx="787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latin typeface="+mn-lt"/>
              </a:rPr>
              <a:t>Byte 0</a:t>
            </a:r>
          </a:p>
        </p:txBody>
      </p:sp>
      <p:sp>
        <p:nvSpPr>
          <p:cNvPr id="236555" name="Text Box 11"/>
          <p:cNvSpPr txBox="1">
            <a:spLocks noChangeArrowheads="1"/>
          </p:cNvSpPr>
          <p:nvPr/>
        </p:nvSpPr>
        <p:spPr bwMode="auto">
          <a:xfrm>
            <a:off x="6934200" y="3216276"/>
            <a:ext cx="11303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Byte 4095</a:t>
            </a:r>
          </a:p>
        </p:txBody>
      </p:sp>
      <p:sp>
        <p:nvSpPr>
          <p:cNvPr id="236556" name="Text Box 12"/>
          <p:cNvSpPr txBox="1">
            <a:spLocks noChangeArrowheads="1"/>
          </p:cNvSpPr>
          <p:nvPr/>
        </p:nvSpPr>
        <p:spPr bwMode="auto">
          <a:xfrm>
            <a:off x="7086600" y="2911476"/>
            <a:ext cx="355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a:t>
            </a:r>
          </a:p>
        </p:txBody>
      </p:sp>
      <p:sp>
        <p:nvSpPr>
          <p:cNvPr id="236557" name="Rectangle 13"/>
          <p:cNvSpPr>
            <a:spLocks noChangeArrowheads="1"/>
          </p:cNvSpPr>
          <p:nvPr/>
        </p:nvSpPr>
        <p:spPr bwMode="auto">
          <a:xfrm>
            <a:off x="7543800" y="4892675"/>
            <a:ext cx="1066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58" name="Text Box 14"/>
          <p:cNvSpPr txBox="1">
            <a:spLocks noChangeArrowheads="1"/>
          </p:cNvSpPr>
          <p:nvPr/>
        </p:nvSpPr>
        <p:spPr bwMode="auto">
          <a:xfrm>
            <a:off x="7543800" y="4892676"/>
            <a:ext cx="787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Byte 0</a:t>
            </a:r>
          </a:p>
        </p:txBody>
      </p:sp>
      <p:sp>
        <p:nvSpPr>
          <p:cNvPr id="236559" name="Text Box 15"/>
          <p:cNvSpPr txBox="1">
            <a:spLocks noChangeArrowheads="1"/>
          </p:cNvSpPr>
          <p:nvPr/>
        </p:nvSpPr>
        <p:spPr bwMode="auto">
          <a:xfrm>
            <a:off x="7543800" y="5349876"/>
            <a:ext cx="11303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Byte 4095</a:t>
            </a:r>
          </a:p>
        </p:txBody>
      </p:sp>
      <p:sp>
        <p:nvSpPr>
          <p:cNvPr id="236560" name="Text Box 16"/>
          <p:cNvSpPr txBox="1">
            <a:spLocks noChangeArrowheads="1"/>
          </p:cNvSpPr>
          <p:nvPr/>
        </p:nvSpPr>
        <p:spPr bwMode="auto">
          <a:xfrm>
            <a:off x="7696200" y="5045076"/>
            <a:ext cx="355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a:t>
            </a:r>
          </a:p>
        </p:txBody>
      </p:sp>
      <p:sp>
        <p:nvSpPr>
          <p:cNvPr id="236561" name="Rectangle 17"/>
          <p:cNvSpPr>
            <a:spLocks noChangeArrowheads="1"/>
          </p:cNvSpPr>
          <p:nvPr/>
        </p:nvSpPr>
        <p:spPr bwMode="auto">
          <a:xfrm>
            <a:off x="9296400" y="3978275"/>
            <a:ext cx="1066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62" name="Text Box 18"/>
          <p:cNvSpPr txBox="1">
            <a:spLocks noChangeArrowheads="1"/>
          </p:cNvSpPr>
          <p:nvPr/>
        </p:nvSpPr>
        <p:spPr bwMode="auto">
          <a:xfrm>
            <a:off x="9296400" y="3978276"/>
            <a:ext cx="787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Byte 0</a:t>
            </a:r>
          </a:p>
        </p:txBody>
      </p:sp>
      <p:sp>
        <p:nvSpPr>
          <p:cNvPr id="236563" name="Text Box 19"/>
          <p:cNvSpPr txBox="1">
            <a:spLocks noChangeArrowheads="1"/>
          </p:cNvSpPr>
          <p:nvPr/>
        </p:nvSpPr>
        <p:spPr bwMode="auto">
          <a:xfrm>
            <a:off x="9296400" y="4435476"/>
            <a:ext cx="11303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Byte 4095</a:t>
            </a:r>
          </a:p>
        </p:txBody>
      </p:sp>
      <p:sp>
        <p:nvSpPr>
          <p:cNvPr id="236564" name="Text Box 20"/>
          <p:cNvSpPr txBox="1">
            <a:spLocks noChangeArrowheads="1"/>
          </p:cNvSpPr>
          <p:nvPr/>
        </p:nvSpPr>
        <p:spPr bwMode="auto">
          <a:xfrm>
            <a:off x="9448800" y="4130676"/>
            <a:ext cx="355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a:t>
            </a:r>
          </a:p>
        </p:txBody>
      </p:sp>
      <p:sp>
        <p:nvSpPr>
          <p:cNvPr id="236565" name="Text Box 21"/>
          <p:cNvSpPr txBox="1">
            <a:spLocks noChangeArrowheads="1"/>
          </p:cNvSpPr>
          <p:nvPr/>
        </p:nvSpPr>
        <p:spPr bwMode="auto">
          <a:xfrm>
            <a:off x="6934201" y="3597275"/>
            <a:ext cx="85632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Block 0</a:t>
            </a:r>
          </a:p>
        </p:txBody>
      </p:sp>
      <p:sp>
        <p:nvSpPr>
          <p:cNvPr id="236566" name="Text Box 22"/>
          <p:cNvSpPr txBox="1">
            <a:spLocks noChangeArrowheads="1"/>
          </p:cNvSpPr>
          <p:nvPr/>
        </p:nvSpPr>
        <p:spPr bwMode="auto">
          <a:xfrm>
            <a:off x="9296401" y="4816475"/>
            <a:ext cx="85632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Block 1</a:t>
            </a:r>
          </a:p>
        </p:txBody>
      </p:sp>
      <p:sp>
        <p:nvSpPr>
          <p:cNvPr id="236567" name="Text Box 23"/>
          <p:cNvSpPr txBox="1">
            <a:spLocks noChangeArrowheads="1"/>
          </p:cNvSpPr>
          <p:nvPr/>
        </p:nvSpPr>
        <p:spPr bwMode="auto">
          <a:xfrm>
            <a:off x="7543800" y="5730875"/>
            <a:ext cx="107593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atin typeface="+mn-lt"/>
              </a:rPr>
              <a:t>Block N-1</a:t>
            </a:r>
          </a:p>
        </p:txBody>
      </p:sp>
      <p:sp>
        <p:nvSpPr>
          <p:cNvPr id="236568" name="Rectangle 24"/>
          <p:cNvSpPr>
            <a:spLocks noChangeArrowheads="1"/>
          </p:cNvSpPr>
          <p:nvPr/>
        </p:nvSpPr>
        <p:spPr bwMode="auto">
          <a:xfrm>
            <a:off x="4343400" y="3292475"/>
            <a:ext cx="1066800" cy="2438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69" name="Line 25"/>
          <p:cNvSpPr>
            <a:spLocks noChangeShapeType="1"/>
          </p:cNvSpPr>
          <p:nvPr/>
        </p:nvSpPr>
        <p:spPr bwMode="auto">
          <a:xfrm>
            <a:off x="3429000" y="3292475"/>
            <a:ext cx="914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grpSp>
        <p:nvGrpSpPr>
          <p:cNvPr id="236570" name="Group 26"/>
          <p:cNvGrpSpPr>
            <a:grpSpLocks/>
          </p:cNvGrpSpPr>
          <p:nvPr/>
        </p:nvGrpSpPr>
        <p:grpSpPr bwMode="auto">
          <a:xfrm>
            <a:off x="4419600" y="3368675"/>
            <a:ext cx="914400" cy="457200"/>
            <a:chOff x="1824" y="2448"/>
            <a:chExt cx="576" cy="288"/>
          </a:xfrm>
        </p:grpSpPr>
        <p:sp>
          <p:nvSpPr>
            <p:cNvPr id="236571" name="Rectangle 27"/>
            <p:cNvSpPr>
              <a:spLocks noChangeArrowheads="1"/>
            </p:cNvSpPr>
            <p:nvPr/>
          </p:nvSpPr>
          <p:spPr bwMode="auto">
            <a:xfrm>
              <a:off x="1824" y="2448"/>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72" name="Rectangle 28"/>
            <p:cNvSpPr>
              <a:spLocks noChangeArrowheads="1"/>
            </p:cNvSpPr>
            <p:nvPr/>
          </p:nvSpPr>
          <p:spPr bwMode="auto">
            <a:xfrm>
              <a:off x="1824" y="2592"/>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mn-lt"/>
                </a:rPr>
                <a:t>Length</a:t>
              </a:r>
            </a:p>
          </p:txBody>
        </p:sp>
      </p:grpSp>
      <p:grpSp>
        <p:nvGrpSpPr>
          <p:cNvPr id="236573" name="Group 29"/>
          <p:cNvGrpSpPr>
            <a:grpSpLocks/>
          </p:cNvGrpSpPr>
          <p:nvPr/>
        </p:nvGrpSpPr>
        <p:grpSpPr bwMode="auto">
          <a:xfrm>
            <a:off x="4419600" y="3902075"/>
            <a:ext cx="914400" cy="457200"/>
            <a:chOff x="1824" y="2448"/>
            <a:chExt cx="576" cy="288"/>
          </a:xfrm>
        </p:grpSpPr>
        <p:sp>
          <p:nvSpPr>
            <p:cNvPr id="236574" name="Rectangle 30"/>
            <p:cNvSpPr>
              <a:spLocks noChangeArrowheads="1"/>
            </p:cNvSpPr>
            <p:nvPr/>
          </p:nvSpPr>
          <p:spPr bwMode="auto">
            <a:xfrm>
              <a:off x="1824" y="2448"/>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75" name="Rectangle 31"/>
            <p:cNvSpPr>
              <a:spLocks noChangeArrowheads="1"/>
            </p:cNvSpPr>
            <p:nvPr/>
          </p:nvSpPr>
          <p:spPr bwMode="auto">
            <a:xfrm>
              <a:off x="1824" y="2592"/>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mn-lt"/>
                </a:rPr>
                <a:t>Length</a:t>
              </a:r>
            </a:p>
          </p:txBody>
        </p:sp>
      </p:grpSp>
      <p:grpSp>
        <p:nvGrpSpPr>
          <p:cNvPr id="236576" name="Group 32"/>
          <p:cNvGrpSpPr>
            <a:grpSpLocks/>
          </p:cNvGrpSpPr>
          <p:nvPr/>
        </p:nvGrpSpPr>
        <p:grpSpPr bwMode="auto">
          <a:xfrm>
            <a:off x="4419600" y="5197475"/>
            <a:ext cx="914400" cy="457200"/>
            <a:chOff x="1824" y="2448"/>
            <a:chExt cx="576" cy="288"/>
          </a:xfrm>
        </p:grpSpPr>
        <p:sp>
          <p:nvSpPr>
            <p:cNvPr id="236577" name="Rectangle 33"/>
            <p:cNvSpPr>
              <a:spLocks noChangeArrowheads="1"/>
            </p:cNvSpPr>
            <p:nvPr/>
          </p:nvSpPr>
          <p:spPr bwMode="auto">
            <a:xfrm>
              <a:off x="1824" y="2448"/>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78" name="Rectangle 34"/>
            <p:cNvSpPr>
              <a:spLocks noChangeArrowheads="1"/>
            </p:cNvSpPr>
            <p:nvPr/>
          </p:nvSpPr>
          <p:spPr bwMode="auto">
            <a:xfrm>
              <a:off x="1824" y="2592"/>
              <a:ext cx="576" cy="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mn-lt"/>
                </a:rPr>
                <a:t>Length</a:t>
              </a:r>
            </a:p>
          </p:txBody>
        </p:sp>
      </p:grpSp>
      <p:sp>
        <p:nvSpPr>
          <p:cNvPr id="236579" name="Freeform 35"/>
          <p:cNvSpPr>
            <a:spLocks/>
          </p:cNvSpPr>
          <p:nvPr/>
        </p:nvSpPr>
        <p:spPr bwMode="auto">
          <a:xfrm>
            <a:off x="5105400" y="2759075"/>
            <a:ext cx="1828800" cy="685800"/>
          </a:xfrm>
          <a:custGeom>
            <a:avLst/>
            <a:gdLst>
              <a:gd name="T0" fmla="*/ 0 w 1152"/>
              <a:gd name="T1" fmla="*/ 432 h 432"/>
              <a:gd name="T2" fmla="*/ 432 w 1152"/>
              <a:gd name="T3" fmla="*/ 432 h 432"/>
              <a:gd name="T4" fmla="*/ 432 w 1152"/>
              <a:gd name="T5" fmla="*/ 0 h 432"/>
              <a:gd name="T6" fmla="*/ 1152 w 1152"/>
              <a:gd name="T7" fmla="*/ 0 h 432"/>
            </a:gdLst>
            <a:ahLst/>
            <a:cxnLst>
              <a:cxn ang="0">
                <a:pos x="T0" y="T1"/>
              </a:cxn>
              <a:cxn ang="0">
                <a:pos x="T2" y="T3"/>
              </a:cxn>
              <a:cxn ang="0">
                <a:pos x="T4" y="T5"/>
              </a:cxn>
              <a:cxn ang="0">
                <a:pos x="T6" y="T7"/>
              </a:cxn>
            </a:cxnLst>
            <a:rect l="0" t="0" r="r" b="b"/>
            <a:pathLst>
              <a:path w="1152" h="432">
                <a:moveTo>
                  <a:pt x="0" y="432"/>
                </a:moveTo>
                <a:lnTo>
                  <a:pt x="432" y="432"/>
                </a:lnTo>
                <a:lnTo>
                  <a:pt x="432" y="0"/>
                </a:lnTo>
                <a:lnTo>
                  <a:pt x="1152"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80" name="Line 36"/>
          <p:cNvSpPr>
            <a:spLocks noChangeShapeType="1"/>
          </p:cNvSpPr>
          <p:nvPr/>
        </p:nvSpPr>
        <p:spPr bwMode="auto">
          <a:xfrm>
            <a:off x="5105400" y="3978275"/>
            <a:ext cx="4191000" cy="15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36581" name="Freeform 37"/>
          <p:cNvSpPr>
            <a:spLocks/>
          </p:cNvSpPr>
          <p:nvPr/>
        </p:nvSpPr>
        <p:spPr bwMode="auto">
          <a:xfrm>
            <a:off x="5105400" y="4892675"/>
            <a:ext cx="2438400" cy="381000"/>
          </a:xfrm>
          <a:custGeom>
            <a:avLst/>
            <a:gdLst>
              <a:gd name="T0" fmla="*/ 0 w 1536"/>
              <a:gd name="T1" fmla="*/ 240 h 240"/>
              <a:gd name="T2" fmla="*/ 432 w 1536"/>
              <a:gd name="T3" fmla="*/ 240 h 240"/>
              <a:gd name="T4" fmla="*/ 432 w 1536"/>
              <a:gd name="T5" fmla="*/ 0 h 240"/>
              <a:gd name="T6" fmla="*/ 1536 w 1536"/>
              <a:gd name="T7" fmla="*/ 0 h 240"/>
            </a:gdLst>
            <a:ahLst/>
            <a:cxnLst>
              <a:cxn ang="0">
                <a:pos x="T0" y="T1"/>
              </a:cxn>
              <a:cxn ang="0">
                <a:pos x="T2" y="T3"/>
              </a:cxn>
              <a:cxn ang="0">
                <a:pos x="T4" y="T5"/>
              </a:cxn>
              <a:cxn ang="0">
                <a:pos x="T6" y="T7"/>
              </a:cxn>
            </a:cxnLst>
            <a:rect l="0" t="0" r="r" b="b"/>
            <a:pathLst>
              <a:path w="1536" h="240">
                <a:moveTo>
                  <a:pt x="0" y="240"/>
                </a:moveTo>
                <a:lnTo>
                  <a:pt x="432" y="240"/>
                </a:lnTo>
                <a:lnTo>
                  <a:pt x="432" y="0"/>
                </a:lnTo>
                <a:lnTo>
                  <a:pt x="1536"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mn-lt"/>
            </a:endParaRPr>
          </a:p>
        </p:txBody>
      </p:sp>
      <p:sp>
        <p:nvSpPr>
          <p:cNvPr id="2" name="Slide Number Placeholder 1"/>
          <p:cNvSpPr>
            <a:spLocks noGrp="1"/>
          </p:cNvSpPr>
          <p:nvPr>
            <p:ph type="sldNum" sz="quarter" idx="4294967295"/>
          </p:nvPr>
        </p:nvSpPr>
        <p:spPr>
          <a:xfrm>
            <a:off x="1905000" y="6111876"/>
            <a:ext cx="990600" cy="365125"/>
          </a:xfrm>
          <a:prstGeom prst="rect">
            <a:avLst/>
          </a:prstGeom>
        </p:spPr>
        <p:txBody>
          <a:bodyPr/>
          <a:lstStyle/>
          <a:p>
            <a:pPr algn="l">
              <a:defRPr/>
            </a:pPr>
            <a:fld id="{BFA6D376-C5A1-F04E-B9D7-60DF914D4450}" type="slidenum">
              <a:rPr lang="en-US" smtClean="0"/>
              <a:pPr algn="l">
                <a:defRPr/>
              </a:pPr>
              <a:t>64</a:t>
            </a:fld>
            <a:endParaRPr lang="en-US" dirty="0"/>
          </a:p>
        </p:txBody>
      </p:sp>
    </p:spTree>
    <p:extLst>
      <p:ext uri="{BB962C8B-B14F-4D97-AF65-F5344CB8AC3E}">
        <p14:creationId xmlns:p14="http://schemas.microsoft.com/office/powerpoint/2010/main" val="109283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txBox="1">
            <a:spLocks noChangeArrowheads="1"/>
          </p:cNvSpPr>
          <p:nvPr/>
        </p:nvSpPr>
        <p:spPr>
          <a:xfrm>
            <a:off x="2438400" y="609600"/>
            <a:ext cx="7772400" cy="533400"/>
          </a:xfrm>
          <a:prstGeom prst="rect">
            <a:avLst/>
          </a:prstGeom>
        </p:spPr>
        <p:txBody>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sz="4400" dirty="0">
                <a:solidFill>
                  <a:srgbClr val="0000FF"/>
                </a:solidFill>
                <a:latin typeface="Calibri"/>
                <a:ea typeface="ＭＳ Ｐゴシック" charset="0"/>
                <a:cs typeface="ＭＳ Ｐゴシック" charset="0"/>
              </a:rPr>
              <a:t>UNIX Files</a:t>
            </a:r>
          </a:p>
        </p:txBody>
      </p:sp>
      <p:sp>
        <p:nvSpPr>
          <p:cNvPr id="48" name="Rectangle 3"/>
          <p:cNvSpPr>
            <a:spLocks noChangeArrowheads="1"/>
          </p:cNvSpPr>
          <p:nvPr/>
        </p:nvSpPr>
        <p:spPr bwMode="auto">
          <a:xfrm>
            <a:off x="6096000" y="762000"/>
            <a:ext cx="1066800" cy="685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Text Box 4"/>
          <p:cNvSpPr txBox="1">
            <a:spLocks noChangeArrowheads="1"/>
          </p:cNvSpPr>
          <p:nvPr/>
        </p:nvSpPr>
        <p:spPr bwMode="auto">
          <a:xfrm>
            <a:off x="6324601" y="838200"/>
            <a:ext cx="6719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50" name="Text Box 5"/>
          <p:cNvSpPr txBox="1">
            <a:spLocks noChangeArrowheads="1"/>
          </p:cNvSpPr>
          <p:nvPr/>
        </p:nvSpPr>
        <p:spPr bwMode="auto">
          <a:xfrm>
            <a:off x="2209801" y="838201"/>
            <a:ext cx="1457325" cy="2536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600" dirty="0">
                <a:latin typeface="+mn-lt"/>
              </a:rPr>
              <a:t>mode</a:t>
            </a:r>
          </a:p>
          <a:p>
            <a:pPr eaLnBrk="0" hangingPunct="0"/>
            <a:r>
              <a:rPr lang="en-US" sz="1600" dirty="0">
                <a:latin typeface="+mn-lt"/>
              </a:rPr>
              <a:t>owner</a:t>
            </a:r>
          </a:p>
          <a:p>
            <a:pPr eaLnBrk="0" hangingPunct="0"/>
            <a:r>
              <a:rPr lang="en-US" sz="1600" dirty="0">
                <a:latin typeface="+mn-lt"/>
              </a:rPr>
              <a:t>…</a:t>
            </a:r>
          </a:p>
          <a:p>
            <a:pPr eaLnBrk="0" hangingPunct="0"/>
            <a:r>
              <a:rPr lang="en-US" sz="1600" dirty="0">
                <a:latin typeface="+mn-lt"/>
              </a:rPr>
              <a:t>Direct block 0</a:t>
            </a:r>
          </a:p>
          <a:p>
            <a:pPr eaLnBrk="0" hangingPunct="0"/>
            <a:r>
              <a:rPr lang="en-US" sz="1600" dirty="0">
                <a:latin typeface="+mn-lt"/>
              </a:rPr>
              <a:t>Direct block 1</a:t>
            </a:r>
          </a:p>
          <a:p>
            <a:pPr eaLnBrk="0" hangingPunct="0"/>
            <a:r>
              <a:rPr lang="en-US" sz="1600" dirty="0">
                <a:latin typeface="+mn-lt"/>
              </a:rPr>
              <a:t>…</a:t>
            </a:r>
          </a:p>
          <a:p>
            <a:pPr eaLnBrk="0" hangingPunct="0"/>
            <a:r>
              <a:rPr lang="en-US" sz="1600" dirty="0">
                <a:latin typeface="+mn-lt"/>
              </a:rPr>
              <a:t>Direct block 11</a:t>
            </a:r>
          </a:p>
          <a:p>
            <a:pPr eaLnBrk="0" hangingPunct="0"/>
            <a:r>
              <a:rPr lang="en-US" sz="1600" dirty="0">
                <a:latin typeface="+mn-lt"/>
              </a:rPr>
              <a:t>Single indirect</a:t>
            </a:r>
          </a:p>
          <a:p>
            <a:pPr eaLnBrk="0" hangingPunct="0"/>
            <a:r>
              <a:rPr lang="en-US" sz="1600" dirty="0">
                <a:latin typeface="+mn-lt"/>
              </a:rPr>
              <a:t>Double indirect</a:t>
            </a:r>
          </a:p>
          <a:p>
            <a:pPr eaLnBrk="0" hangingPunct="0"/>
            <a:r>
              <a:rPr lang="en-US" sz="1600" dirty="0">
                <a:latin typeface="+mn-lt"/>
              </a:rPr>
              <a:t>Triple indirect</a:t>
            </a:r>
          </a:p>
        </p:txBody>
      </p:sp>
      <p:sp>
        <p:nvSpPr>
          <p:cNvPr id="51" name="Text Box 6"/>
          <p:cNvSpPr txBox="1">
            <a:spLocks noChangeArrowheads="1"/>
          </p:cNvSpPr>
          <p:nvPr/>
        </p:nvSpPr>
        <p:spPr bwMode="auto">
          <a:xfrm>
            <a:off x="2057400" y="533400"/>
            <a:ext cx="71846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u="sng" dirty="0" err="1">
                <a:latin typeface="+mn-lt"/>
              </a:rPr>
              <a:t>inode</a:t>
            </a:r>
            <a:endParaRPr lang="en-US" dirty="0">
              <a:latin typeface="+mn-lt"/>
            </a:endParaRPr>
          </a:p>
        </p:txBody>
      </p:sp>
      <p:sp>
        <p:nvSpPr>
          <p:cNvPr id="52" name="Rectangle 7"/>
          <p:cNvSpPr>
            <a:spLocks noChangeArrowheads="1"/>
          </p:cNvSpPr>
          <p:nvPr/>
        </p:nvSpPr>
        <p:spPr bwMode="auto">
          <a:xfrm>
            <a:off x="2209800" y="914400"/>
            <a:ext cx="1600200" cy="2438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Freeform 8"/>
          <p:cNvSpPr>
            <a:spLocks/>
          </p:cNvSpPr>
          <p:nvPr/>
        </p:nvSpPr>
        <p:spPr bwMode="auto">
          <a:xfrm>
            <a:off x="3657600" y="762000"/>
            <a:ext cx="2438400" cy="990600"/>
          </a:xfrm>
          <a:custGeom>
            <a:avLst/>
            <a:gdLst>
              <a:gd name="T0" fmla="*/ 0 w 1536"/>
              <a:gd name="T1" fmla="*/ 624 h 624"/>
              <a:gd name="T2" fmla="*/ 336 w 1536"/>
              <a:gd name="T3" fmla="*/ 624 h 624"/>
              <a:gd name="T4" fmla="*/ 336 w 1536"/>
              <a:gd name="T5" fmla="*/ 0 h 624"/>
              <a:gd name="T6" fmla="*/ 1536 w 1536"/>
              <a:gd name="T7" fmla="*/ 0 h 624"/>
            </a:gdLst>
            <a:ahLst/>
            <a:cxnLst>
              <a:cxn ang="0">
                <a:pos x="T0" y="T1"/>
              </a:cxn>
              <a:cxn ang="0">
                <a:pos x="T2" y="T3"/>
              </a:cxn>
              <a:cxn ang="0">
                <a:pos x="T4" y="T5"/>
              </a:cxn>
              <a:cxn ang="0">
                <a:pos x="T6" y="T7"/>
              </a:cxn>
            </a:cxnLst>
            <a:rect l="0" t="0" r="r" b="b"/>
            <a:pathLst>
              <a:path w="1536" h="624">
                <a:moveTo>
                  <a:pt x="0" y="624"/>
                </a:moveTo>
                <a:lnTo>
                  <a:pt x="336" y="624"/>
                </a:lnTo>
                <a:lnTo>
                  <a:pt x="336" y="0"/>
                </a:lnTo>
                <a:lnTo>
                  <a:pt x="1536"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Rectangle 9"/>
          <p:cNvSpPr>
            <a:spLocks noChangeArrowheads="1"/>
          </p:cNvSpPr>
          <p:nvPr/>
        </p:nvSpPr>
        <p:spPr bwMode="auto">
          <a:xfrm>
            <a:off x="6477000" y="1143000"/>
            <a:ext cx="1066800" cy="685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Text Box 10"/>
          <p:cNvSpPr txBox="1">
            <a:spLocks noChangeArrowheads="1"/>
          </p:cNvSpPr>
          <p:nvPr/>
        </p:nvSpPr>
        <p:spPr bwMode="auto">
          <a:xfrm>
            <a:off x="6705601" y="1219200"/>
            <a:ext cx="6719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56" name="Freeform 11"/>
          <p:cNvSpPr>
            <a:spLocks/>
          </p:cNvSpPr>
          <p:nvPr/>
        </p:nvSpPr>
        <p:spPr bwMode="auto">
          <a:xfrm>
            <a:off x="3657600" y="1143000"/>
            <a:ext cx="2819400" cy="838200"/>
          </a:xfrm>
          <a:custGeom>
            <a:avLst/>
            <a:gdLst>
              <a:gd name="T0" fmla="*/ 0 w 1536"/>
              <a:gd name="T1" fmla="*/ 624 h 624"/>
              <a:gd name="T2" fmla="*/ 336 w 1536"/>
              <a:gd name="T3" fmla="*/ 624 h 624"/>
              <a:gd name="T4" fmla="*/ 336 w 1536"/>
              <a:gd name="T5" fmla="*/ 0 h 624"/>
              <a:gd name="T6" fmla="*/ 1536 w 1536"/>
              <a:gd name="T7" fmla="*/ 0 h 624"/>
            </a:gdLst>
            <a:ahLst/>
            <a:cxnLst>
              <a:cxn ang="0">
                <a:pos x="T0" y="T1"/>
              </a:cxn>
              <a:cxn ang="0">
                <a:pos x="T2" y="T3"/>
              </a:cxn>
              <a:cxn ang="0">
                <a:pos x="T4" y="T5"/>
              </a:cxn>
              <a:cxn ang="0">
                <a:pos x="T6" y="T7"/>
              </a:cxn>
            </a:cxnLst>
            <a:rect l="0" t="0" r="r" b="b"/>
            <a:pathLst>
              <a:path w="1536" h="624">
                <a:moveTo>
                  <a:pt x="0" y="624"/>
                </a:moveTo>
                <a:lnTo>
                  <a:pt x="336" y="624"/>
                </a:lnTo>
                <a:lnTo>
                  <a:pt x="336" y="0"/>
                </a:lnTo>
                <a:lnTo>
                  <a:pt x="1536"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Rectangle 12"/>
          <p:cNvSpPr>
            <a:spLocks noChangeArrowheads="1"/>
          </p:cNvSpPr>
          <p:nvPr/>
        </p:nvSpPr>
        <p:spPr bwMode="auto">
          <a:xfrm>
            <a:off x="6934200" y="1905000"/>
            <a:ext cx="1066800" cy="685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Text Box 13"/>
          <p:cNvSpPr txBox="1">
            <a:spLocks noChangeArrowheads="1"/>
          </p:cNvSpPr>
          <p:nvPr/>
        </p:nvSpPr>
        <p:spPr bwMode="auto">
          <a:xfrm>
            <a:off x="7162801" y="1981200"/>
            <a:ext cx="67197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59" name="Freeform 14"/>
          <p:cNvSpPr>
            <a:spLocks/>
          </p:cNvSpPr>
          <p:nvPr/>
        </p:nvSpPr>
        <p:spPr bwMode="auto">
          <a:xfrm>
            <a:off x="3657600" y="1905000"/>
            <a:ext cx="3276600" cy="609600"/>
          </a:xfrm>
          <a:custGeom>
            <a:avLst/>
            <a:gdLst>
              <a:gd name="T0" fmla="*/ 0 w 1536"/>
              <a:gd name="T1" fmla="*/ 624 h 624"/>
              <a:gd name="T2" fmla="*/ 336 w 1536"/>
              <a:gd name="T3" fmla="*/ 624 h 624"/>
              <a:gd name="T4" fmla="*/ 336 w 1536"/>
              <a:gd name="T5" fmla="*/ 0 h 624"/>
              <a:gd name="T6" fmla="*/ 1536 w 1536"/>
              <a:gd name="T7" fmla="*/ 0 h 624"/>
            </a:gdLst>
            <a:ahLst/>
            <a:cxnLst>
              <a:cxn ang="0">
                <a:pos x="T0" y="T1"/>
              </a:cxn>
              <a:cxn ang="0">
                <a:pos x="T2" y="T3"/>
              </a:cxn>
              <a:cxn ang="0">
                <a:pos x="T4" y="T5"/>
              </a:cxn>
              <a:cxn ang="0">
                <a:pos x="T6" y="T7"/>
              </a:cxn>
            </a:cxnLst>
            <a:rect l="0" t="0" r="r" b="b"/>
            <a:pathLst>
              <a:path w="1536" h="624">
                <a:moveTo>
                  <a:pt x="0" y="624"/>
                </a:moveTo>
                <a:lnTo>
                  <a:pt x="336" y="624"/>
                </a:lnTo>
                <a:lnTo>
                  <a:pt x="336" y="0"/>
                </a:lnTo>
                <a:lnTo>
                  <a:pt x="1536"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0" name="Group 15"/>
          <p:cNvGrpSpPr>
            <a:grpSpLocks/>
          </p:cNvGrpSpPr>
          <p:nvPr/>
        </p:nvGrpSpPr>
        <p:grpSpPr bwMode="auto">
          <a:xfrm>
            <a:off x="3657600" y="2286000"/>
            <a:ext cx="6096000" cy="1752600"/>
            <a:chOff x="1344" y="1440"/>
            <a:chExt cx="3840" cy="1104"/>
          </a:xfrm>
        </p:grpSpPr>
        <p:grpSp>
          <p:nvGrpSpPr>
            <p:cNvPr id="61" name="Group 16"/>
            <p:cNvGrpSpPr>
              <a:grpSpLocks/>
            </p:cNvGrpSpPr>
            <p:nvPr/>
          </p:nvGrpSpPr>
          <p:grpSpPr bwMode="auto">
            <a:xfrm>
              <a:off x="2208" y="1440"/>
              <a:ext cx="480" cy="528"/>
              <a:chOff x="2160" y="1920"/>
              <a:chExt cx="480" cy="528"/>
            </a:xfrm>
          </p:grpSpPr>
          <p:sp>
            <p:nvSpPr>
              <p:cNvPr id="69" name="Rectangle 17"/>
              <p:cNvSpPr>
                <a:spLocks noChangeArrowheads="1"/>
              </p:cNvSpPr>
              <p:nvPr/>
            </p:nvSpPr>
            <p:spPr bwMode="auto">
              <a:xfrm>
                <a:off x="2160" y="1920"/>
                <a:ext cx="480" cy="52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70" name="Text Box 18"/>
              <p:cNvSpPr txBox="1">
                <a:spLocks noChangeArrowheads="1"/>
              </p:cNvSpPr>
              <p:nvPr/>
            </p:nvSpPr>
            <p:spPr bwMode="auto">
              <a:xfrm>
                <a:off x="2160" y="1968"/>
                <a:ext cx="4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sp>
          <p:nvSpPr>
            <p:cNvPr id="62" name="Freeform 19"/>
            <p:cNvSpPr>
              <a:spLocks/>
            </p:cNvSpPr>
            <p:nvPr/>
          </p:nvSpPr>
          <p:spPr bwMode="auto">
            <a:xfrm>
              <a:off x="1344" y="1440"/>
              <a:ext cx="864" cy="288"/>
            </a:xfrm>
            <a:custGeom>
              <a:avLst/>
              <a:gdLst>
                <a:gd name="T0" fmla="*/ 0 w 864"/>
                <a:gd name="T1" fmla="*/ 288 h 288"/>
                <a:gd name="T2" fmla="*/ 576 w 864"/>
                <a:gd name="T3" fmla="*/ 288 h 288"/>
                <a:gd name="T4" fmla="*/ 576 w 864"/>
                <a:gd name="T5" fmla="*/ 0 h 288"/>
                <a:gd name="T6" fmla="*/ 864 w 864"/>
                <a:gd name="T7" fmla="*/ 0 h 288"/>
              </a:gdLst>
              <a:ahLst/>
              <a:cxnLst>
                <a:cxn ang="0">
                  <a:pos x="T0" y="T1"/>
                </a:cxn>
                <a:cxn ang="0">
                  <a:pos x="T2" y="T3"/>
                </a:cxn>
                <a:cxn ang="0">
                  <a:pos x="T4" y="T5"/>
                </a:cxn>
                <a:cxn ang="0">
                  <a:pos x="T6" y="T7"/>
                </a:cxn>
              </a:cxnLst>
              <a:rect l="0" t="0" r="r" b="b"/>
              <a:pathLst>
                <a:path w="864" h="288">
                  <a:moveTo>
                    <a:pt x="0" y="288"/>
                  </a:moveTo>
                  <a:lnTo>
                    <a:pt x="576" y="288"/>
                  </a:lnTo>
                  <a:lnTo>
                    <a:pt x="576" y="0"/>
                  </a:lnTo>
                  <a:lnTo>
                    <a:pt x="864"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Rectangle 20"/>
            <p:cNvSpPr>
              <a:spLocks noChangeArrowheads="1"/>
            </p:cNvSpPr>
            <p:nvPr/>
          </p:nvSpPr>
          <p:spPr bwMode="auto">
            <a:xfrm>
              <a:off x="4272" y="1776"/>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Text Box 21"/>
            <p:cNvSpPr txBox="1">
              <a:spLocks noChangeArrowheads="1"/>
            </p:cNvSpPr>
            <p:nvPr/>
          </p:nvSpPr>
          <p:spPr bwMode="auto">
            <a:xfrm>
              <a:off x="4416" y="1824"/>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65" name="Rectangle 22"/>
            <p:cNvSpPr>
              <a:spLocks noChangeArrowheads="1"/>
            </p:cNvSpPr>
            <p:nvPr/>
          </p:nvSpPr>
          <p:spPr bwMode="auto">
            <a:xfrm>
              <a:off x="4512" y="2112"/>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Text Box 23"/>
            <p:cNvSpPr txBox="1">
              <a:spLocks noChangeArrowheads="1"/>
            </p:cNvSpPr>
            <p:nvPr/>
          </p:nvSpPr>
          <p:spPr bwMode="auto">
            <a:xfrm>
              <a:off x="4656" y="2160"/>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67" name="Freeform 24"/>
            <p:cNvSpPr>
              <a:spLocks/>
            </p:cNvSpPr>
            <p:nvPr/>
          </p:nvSpPr>
          <p:spPr bwMode="auto">
            <a:xfrm>
              <a:off x="2592" y="1488"/>
              <a:ext cx="1680" cy="288"/>
            </a:xfrm>
            <a:custGeom>
              <a:avLst/>
              <a:gdLst>
                <a:gd name="T0" fmla="*/ 0 w 1680"/>
                <a:gd name="T1" fmla="*/ 0 h 288"/>
                <a:gd name="T2" fmla="*/ 672 w 1680"/>
                <a:gd name="T3" fmla="*/ 0 h 288"/>
                <a:gd name="T4" fmla="*/ 672 w 1680"/>
                <a:gd name="T5" fmla="*/ 288 h 288"/>
                <a:gd name="T6" fmla="*/ 1680 w 1680"/>
                <a:gd name="T7" fmla="*/ 288 h 288"/>
              </a:gdLst>
              <a:ahLst/>
              <a:cxnLst>
                <a:cxn ang="0">
                  <a:pos x="T0" y="T1"/>
                </a:cxn>
                <a:cxn ang="0">
                  <a:pos x="T2" y="T3"/>
                </a:cxn>
                <a:cxn ang="0">
                  <a:pos x="T4" y="T5"/>
                </a:cxn>
                <a:cxn ang="0">
                  <a:pos x="T6" y="T7"/>
                </a:cxn>
              </a:cxnLst>
              <a:rect l="0" t="0" r="r" b="b"/>
              <a:pathLst>
                <a:path w="1680" h="288">
                  <a:moveTo>
                    <a:pt x="0" y="0"/>
                  </a:moveTo>
                  <a:lnTo>
                    <a:pt x="672" y="0"/>
                  </a:lnTo>
                  <a:lnTo>
                    <a:pt x="672" y="288"/>
                  </a:lnTo>
                  <a:lnTo>
                    <a:pt x="1680" y="288"/>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Freeform 25"/>
            <p:cNvSpPr>
              <a:spLocks/>
            </p:cNvSpPr>
            <p:nvPr/>
          </p:nvSpPr>
          <p:spPr bwMode="auto">
            <a:xfrm>
              <a:off x="2592" y="1872"/>
              <a:ext cx="1920" cy="240"/>
            </a:xfrm>
            <a:custGeom>
              <a:avLst/>
              <a:gdLst>
                <a:gd name="T0" fmla="*/ 0 w 1920"/>
                <a:gd name="T1" fmla="*/ 0 h 240"/>
                <a:gd name="T2" fmla="*/ 480 w 1920"/>
                <a:gd name="T3" fmla="*/ 0 h 240"/>
                <a:gd name="T4" fmla="*/ 480 w 1920"/>
                <a:gd name="T5" fmla="*/ 240 h 240"/>
                <a:gd name="T6" fmla="*/ 1920 w 1920"/>
                <a:gd name="T7" fmla="*/ 240 h 240"/>
              </a:gdLst>
              <a:ahLst/>
              <a:cxnLst>
                <a:cxn ang="0">
                  <a:pos x="T0" y="T1"/>
                </a:cxn>
                <a:cxn ang="0">
                  <a:pos x="T2" y="T3"/>
                </a:cxn>
                <a:cxn ang="0">
                  <a:pos x="T4" y="T5"/>
                </a:cxn>
                <a:cxn ang="0">
                  <a:pos x="T6" y="T7"/>
                </a:cxn>
              </a:cxnLst>
              <a:rect l="0" t="0" r="r" b="b"/>
              <a:pathLst>
                <a:path w="1920" h="240">
                  <a:moveTo>
                    <a:pt x="0" y="0"/>
                  </a:moveTo>
                  <a:lnTo>
                    <a:pt x="480" y="0"/>
                  </a:lnTo>
                  <a:lnTo>
                    <a:pt x="480" y="240"/>
                  </a:lnTo>
                  <a:lnTo>
                    <a:pt x="1920" y="24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1" name="Group 26"/>
          <p:cNvGrpSpPr>
            <a:grpSpLocks/>
          </p:cNvGrpSpPr>
          <p:nvPr/>
        </p:nvGrpSpPr>
        <p:grpSpPr bwMode="auto">
          <a:xfrm>
            <a:off x="3657600" y="2971800"/>
            <a:ext cx="6629400" cy="2438400"/>
            <a:chOff x="1344" y="1872"/>
            <a:chExt cx="4176" cy="1536"/>
          </a:xfrm>
        </p:grpSpPr>
        <p:grpSp>
          <p:nvGrpSpPr>
            <p:cNvPr id="72" name="Group 27"/>
            <p:cNvGrpSpPr>
              <a:grpSpLocks/>
            </p:cNvGrpSpPr>
            <p:nvPr/>
          </p:nvGrpSpPr>
          <p:grpSpPr bwMode="auto">
            <a:xfrm>
              <a:off x="2016" y="2064"/>
              <a:ext cx="480" cy="528"/>
              <a:chOff x="2160" y="1920"/>
              <a:chExt cx="480" cy="528"/>
            </a:xfrm>
          </p:grpSpPr>
          <p:sp>
            <p:nvSpPr>
              <p:cNvPr id="88" name="Rectangle 28"/>
              <p:cNvSpPr>
                <a:spLocks noChangeArrowheads="1"/>
              </p:cNvSpPr>
              <p:nvPr/>
            </p:nvSpPr>
            <p:spPr bwMode="auto">
              <a:xfrm>
                <a:off x="2160" y="1920"/>
                <a:ext cx="480" cy="528"/>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9" name="Text Box 29"/>
              <p:cNvSpPr txBox="1">
                <a:spLocks noChangeArrowheads="1"/>
              </p:cNvSpPr>
              <p:nvPr/>
            </p:nvSpPr>
            <p:spPr bwMode="auto">
              <a:xfrm>
                <a:off x="2160" y="1968"/>
                <a:ext cx="472" cy="233"/>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Index</a:t>
                </a:r>
              </a:p>
            </p:txBody>
          </p:sp>
        </p:grpSp>
        <p:grpSp>
          <p:nvGrpSpPr>
            <p:cNvPr id="73" name="Group 30"/>
            <p:cNvGrpSpPr>
              <a:grpSpLocks/>
            </p:cNvGrpSpPr>
            <p:nvPr/>
          </p:nvGrpSpPr>
          <p:grpSpPr bwMode="auto">
            <a:xfrm>
              <a:off x="3120" y="2208"/>
              <a:ext cx="480" cy="528"/>
              <a:chOff x="2160" y="1920"/>
              <a:chExt cx="480" cy="528"/>
            </a:xfrm>
          </p:grpSpPr>
          <p:sp>
            <p:nvSpPr>
              <p:cNvPr id="86" name="Rectangle 31"/>
              <p:cNvSpPr>
                <a:spLocks noChangeArrowheads="1"/>
              </p:cNvSpPr>
              <p:nvPr/>
            </p:nvSpPr>
            <p:spPr bwMode="auto">
              <a:xfrm>
                <a:off x="2160" y="1920"/>
                <a:ext cx="480" cy="52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7" name="Text Box 32"/>
              <p:cNvSpPr txBox="1">
                <a:spLocks noChangeArrowheads="1"/>
              </p:cNvSpPr>
              <p:nvPr/>
            </p:nvSpPr>
            <p:spPr bwMode="auto">
              <a:xfrm>
                <a:off x="2160" y="1968"/>
                <a:ext cx="4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grpSp>
          <p:nvGrpSpPr>
            <p:cNvPr id="74" name="Group 33"/>
            <p:cNvGrpSpPr>
              <a:grpSpLocks/>
            </p:cNvGrpSpPr>
            <p:nvPr/>
          </p:nvGrpSpPr>
          <p:grpSpPr bwMode="auto">
            <a:xfrm>
              <a:off x="3312" y="2544"/>
              <a:ext cx="480" cy="528"/>
              <a:chOff x="2160" y="1920"/>
              <a:chExt cx="480" cy="528"/>
            </a:xfrm>
          </p:grpSpPr>
          <p:sp>
            <p:nvSpPr>
              <p:cNvPr id="84" name="Rectangle 34"/>
              <p:cNvSpPr>
                <a:spLocks noChangeArrowheads="1"/>
              </p:cNvSpPr>
              <p:nvPr/>
            </p:nvSpPr>
            <p:spPr bwMode="auto">
              <a:xfrm>
                <a:off x="2160" y="1920"/>
                <a:ext cx="480" cy="52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5" name="Text Box 35"/>
              <p:cNvSpPr txBox="1">
                <a:spLocks noChangeArrowheads="1"/>
              </p:cNvSpPr>
              <p:nvPr/>
            </p:nvSpPr>
            <p:spPr bwMode="auto">
              <a:xfrm>
                <a:off x="2160" y="1968"/>
                <a:ext cx="4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sp>
          <p:nvSpPr>
            <p:cNvPr id="75" name="Freeform 36"/>
            <p:cNvSpPr>
              <a:spLocks/>
            </p:cNvSpPr>
            <p:nvPr/>
          </p:nvSpPr>
          <p:spPr bwMode="auto">
            <a:xfrm>
              <a:off x="2400" y="2112"/>
              <a:ext cx="720" cy="96"/>
            </a:xfrm>
            <a:custGeom>
              <a:avLst/>
              <a:gdLst>
                <a:gd name="T0" fmla="*/ 0 w 720"/>
                <a:gd name="T1" fmla="*/ 0 h 96"/>
                <a:gd name="T2" fmla="*/ 432 w 720"/>
                <a:gd name="T3" fmla="*/ 0 h 96"/>
                <a:gd name="T4" fmla="*/ 432 w 720"/>
                <a:gd name="T5" fmla="*/ 96 h 96"/>
                <a:gd name="T6" fmla="*/ 720 w 720"/>
                <a:gd name="T7" fmla="*/ 96 h 96"/>
              </a:gdLst>
              <a:ahLst/>
              <a:cxnLst>
                <a:cxn ang="0">
                  <a:pos x="T0" y="T1"/>
                </a:cxn>
                <a:cxn ang="0">
                  <a:pos x="T2" y="T3"/>
                </a:cxn>
                <a:cxn ang="0">
                  <a:pos x="T4" y="T5"/>
                </a:cxn>
                <a:cxn ang="0">
                  <a:pos x="T6" y="T7"/>
                </a:cxn>
              </a:cxnLst>
              <a:rect l="0" t="0" r="r" b="b"/>
              <a:pathLst>
                <a:path w="720" h="96">
                  <a:moveTo>
                    <a:pt x="0" y="0"/>
                  </a:moveTo>
                  <a:lnTo>
                    <a:pt x="432" y="0"/>
                  </a:lnTo>
                  <a:lnTo>
                    <a:pt x="432" y="96"/>
                  </a:lnTo>
                  <a:lnTo>
                    <a:pt x="720" y="96"/>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Freeform 37"/>
            <p:cNvSpPr>
              <a:spLocks/>
            </p:cNvSpPr>
            <p:nvPr/>
          </p:nvSpPr>
          <p:spPr bwMode="auto">
            <a:xfrm>
              <a:off x="1344" y="1872"/>
              <a:ext cx="672" cy="192"/>
            </a:xfrm>
            <a:custGeom>
              <a:avLst/>
              <a:gdLst>
                <a:gd name="T0" fmla="*/ 0 w 672"/>
                <a:gd name="T1" fmla="*/ 0 h 192"/>
                <a:gd name="T2" fmla="*/ 432 w 672"/>
                <a:gd name="T3" fmla="*/ 0 h 192"/>
                <a:gd name="T4" fmla="*/ 432 w 672"/>
                <a:gd name="T5" fmla="*/ 192 h 192"/>
                <a:gd name="T6" fmla="*/ 672 w 672"/>
                <a:gd name="T7" fmla="*/ 192 h 192"/>
              </a:gdLst>
              <a:ahLst/>
              <a:cxnLst>
                <a:cxn ang="0">
                  <a:pos x="T0" y="T1"/>
                </a:cxn>
                <a:cxn ang="0">
                  <a:pos x="T2" y="T3"/>
                </a:cxn>
                <a:cxn ang="0">
                  <a:pos x="T4" y="T5"/>
                </a:cxn>
                <a:cxn ang="0">
                  <a:pos x="T6" y="T7"/>
                </a:cxn>
              </a:cxnLst>
              <a:rect l="0" t="0" r="r" b="b"/>
              <a:pathLst>
                <a:path w="672" h="192">
                  <a:moveTo>
                    <a:pt x="0" y="0"/>
                  </a:moveTo>
                  <a:lnTo>
                    <a:pt x="432" y="0"/>
                  </a:lnTo>
                  <a:lnTo>
                    <a:pt x="432" y="192"/>
                  </a:lnTo>
                  <a:lnTo>
                    <a:pt x="672" y="192"/>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Rectangle 38"/>
            <p:cNvSpPr>
              <a:spLocks noChangeArrowheads="1"/>
            </p:cNvSpPr>
            <p:nvPr/>
          </p:nvSpPr>
          <p:spPr bwMode="auto">
            <a:xfrm>
              <a:off x="4608" y="2640"/>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Text Box 39"/>
            <p:cNvSpPr txBox="1">
              <a:spLocks noChangeArrowheads="1"/>
            </p:cNvSpPr>
            <p:nvPr/>
          </p:nvSpPr>
          <p:spPr bwMode="auto">
            <a:xfrm>
              <a:off x="4752" y="2688"/>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79" name="Rectangle 40"/>
            <p:cNvSpPr>
              <a:spLocks noChangeArrowheads="1"/>
            </p:cNvSpPr>
            <p:nvPr/>
          </p:nvSpPr>
          <p:spPr bwMode="auto">
            <a:xfrm>
              <a:off x="4848" y="2976"/>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0" name="Text Box 41"/>
            <p:cNvSpPr txBox="1">
              <a:spLocks noChangeArrowheads="1"/>
            </p:cNvSpPr>
            <p:nvPr/>
          </p:nvSpPr>
          <p:spPr bwMode="auto">
            <a:xfrm>
              <a:off x="4992" y="3024"/>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81" name="Freeform 42"/>
            <p:cNvSpPr>
              <a:spLocks/>
            </p:cNvSpPr>
            <p:nvPr/>
          </p:nvSpPr>
          <p:spPr bwMode="auto">
            <a:xfrm>
              <a:off x="3696" y="2592"/>
              <a:ext cx="912" cy="48"/>
            </a:xfrm>
            <a:custGeom>
              <a:avLst/>
              <a:gdLst>
                <a:gd name="T0" fmla="*/ 0 w 912"/>
                <a:gd name="T1" fmla="*/ 0 h 96"/>
                <a:gd name="T2" fmla="*/ 576 w 912"/>
                <a:gd name="T3" fmla="*/ 0 h 96"/>
                <a:gd name="T4" fmla="*/ 576 w 912"/>
                <a:gd name="T5" fmla="*/ 96 h 96"/>
                <a:gd name="T6" fmla="*/ 912 w 912"/>
                <a:gd name="T7" fmla="*/ 96 h 96"/>
              </a:gdLst>
              <a:ahLst/>
              <a:cxnLst>
                <a:cxn ang="0">
                  <a:pos x="T0" y="T1"/>
                </a:cxn>
                <a:cxn ang="0">
                  <a:pos x="T2" y="T3"/>
                </a:cxn>
                <a:cxn ang="0">
                  <a:pos x="T4" y="T5"/>
                </a:cxn>
                <a:cxn ang="0">
                  <a:pos x="T6" y="T7"/>
                </a:cxn>
              </a:cxnLst>
              <a:rect l="0" t="0" r="r" b="b"/>
              <a:pathLst>
                <a:path w="912" h="96">
                  <a:moveTo>
                    <a:pt x="0" y="0"/>
                  </a:moveTo>
                  <a:lnTo>
                    <a:pt x="576" y="0"/>
                  </a:lnTo>
                  <a:lnTo>
                    <a:pt x="576" y="96"/>
                  </a:lnTo>
                  <a:lnTo>
                    <a:pt x="912" y="96"/>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 name="Line 43"/>
            <p:cNvSpPr>
              <a:spLocks noChangeShapeType="1"/>
            </p:cNvSpPr>
            <p:nvPr/>
          </p:nvSpPr>
          <p:spPr bwMode="auto">
            <a:xfrm>
              <a:off x="3696" y="2976"/>
              <a:ext cx="115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44"/>
            <p:cNvSpPr>
              <a:spLocks noChangeShapeType="1"/>
            </p:cNvSpPr>
            <p:nvPr/>
          </p:nvSpPr>
          <p:spPr bwMode="auto">
            <a:xfrm>
              <a:off x="2400" y="2544"/>
              <a:ext cx="9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0" name="Group 45"/>
          <p:cNvGrpSpPr>
            <a:grpSpLocks/>
          </p:cNvGrpSpPr>
          <p:nvPr/>
        </p:nvGrpSpPr>
        <p:grpSpPr bwMode="auto">
          <a:xfrm>
            <a:off x="3657600" y="3200400"/>
            <a:ext cx="6934200" cy="3581400"/>
            <a:chOff x="1344" y="2016"/>
            <a:chExt cx="4368" cy="2256"/>
          </a:xfrm>
        </p:grpSpPr>
        <p:sp>
          <p:nvSpPr>
            <p:cNvPr id="91" name="Freeform 46"/>
            <p:cNvSpPr>
              <a:spLocks/>
            </p:cNvSpPr>
            <p:nvPr/>
          </p:nvSpPr>
          <p:spPr bwMode="auto">
            <a:xfrm>
              <a:off x="3168" y="3312"/>
              <a:ext cx="720" cy="96"/>
            </a:xfrm>
            <a:custGeom>
              <a:avLst/>
              <a:gdLst>
                <a:gd name="T0" fmla="*/ 0 w 720"/>
                <a:gd name="T1" fmla="*/ 0 h 96"/>
                <a:gd name="T2" fmla="*/ 432 w 720"/>
                <a:gd name="T3" fmla="*/ 0 h 96"/>
                <a:gd name="T4" fmla="*/ 432 w 720"/>
                <a:gd name="T5" fmla="*/ 96 h 96"/>
                <a:gd name="T6" fmla="*/ 720 w 720"/>
                <a:gd name="T7" fmla="*/ 96 h 96"/>
              </a:gdLst>
              <a:ahLst/>
              <a:cxnLst>
                <a:cxn ang="0">
                  <a:pos x="T0" y="T1"/>
                </a:cxn>
                <a:cxn ang="0">
                  <a:pos x="T2" y="T3"/>
                </a:cxn>
                <a:cxn ang="0">
                  <a:pos x="T4" y="T5"/>
                </a:cxn>
                <a:cxn ang="0">
                  <a:pos x="T6" y="T7"/>
                </a:cxn>
              </a:cxnLst>
              <a:rect l="0" t="0" r="r" b="b"/>
              <a:pathLst>
                <a:path w="720" h="96">
                  <a:moveTo>
                    <a:pt x="0" y="0"/>
                  </a:moveTo>
                  <a:lnTo>
                    <a:pt x="432" y="0"/>
                  </a:lnTo>
                  <a:lnTo>
                    <a:pt x="432" y="96"/>
                  </a:lnTo>
                  <a:lnTo>
                    <a:pt x="720" y="96"/>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2" name="Line 47"/>
            <p:cNvSpPr>
              <a:spLocks noChangeShapeType="1"/>
            </p:cNvSpPr>
            <p:nvPr/>
          </p:nvSpPr>
          <p:spPr bwMode="auto">
            <a:xfrm>
              <a:off x="3168" y="3744"/>
              <a:ext cx="91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3" name="Group 48"/>
            <p:cNvGrpSpPr>
              <a:grpSpLocks/>
            </p:cNvGrpSpPr>
            <p:nvPr/>
          </p:nvGrpSpPr>
          <p:grpSpPr bwMode="auto">
            <a:xfrm>
              <a:off x="1776" y="2688"/>
              <a:ext cx="480" cy="528"/>
              <a:chOff x="2160" y="1920"/>
              <a:chExt cx="480" cy="528"/>
            </a:xfrm>
          </p:grpSpPr>
          <p:sp>
            <p:nvSpPr>
              <p:cNvPr id="115" name="Rectangle 49"/>
              <p:cNvSpPr>
                <a:spLocks noChangeArrowheads="1"/>
              </p:cNvSpPr>
              <p:nvPr/>
            </p:nvSpPr>
            <p:spPr bwMode="auto">
              <a:xfrm>
                <a:off x="2160" y="1920"/>
                <a:ext cx="480" cy="528"/>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116" name="Text Box 50"/>
              <p:cNvSpPr txBox="1">
                <a:spLocks noChangeArrowheads="1"/>
              </p:cNvSpPr>
              <p:nvPr/>
            </p:nvSpPr>
            <p:spPr bwMode="auto">
              <a:xfrm>
                <a:off x="2160" y="1968"/>
                <a:ext cx="472" cy="233"/>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sp>
          <p:nvSpPr>
            <p:cNvPr id="94" name="Freeform 51"/>
            <p:cNvSpPr>
              <a:spLocks/>
            </p:cNvSpPr>
            <p:nvPr/>
          </p:nvSpPr>
          <p:spPr bwMode="auto">
            <a:xfrm>
              <a:off x="1344" y="2016"/>
              <a:ext cx="432" cy="672"/>
            </a:xfrm>
            <a:custGeom>
              <a:avLst/>
              <a:gdLst>
                <a:gd name="T0" fmla="*/ 0 w 432"/>
                <a:gd name="T1" fmla="*/ 0 h 672"/>
                <a:gd name="T2" fmla="*/ 240 w 432"/>
                <a:gd name="T3" fmla="*/ 0 h 672"/>
                <a:gd name="T4" fmla="*/ 240 w 432"/>
                <a:gd name="T5" fmla="*/ 672 h 672"/>
                <a:gd name="T6" fmla="*/ 432 w 432"/>
                <a:gd name="T7" fmla="*/ 672 h 672"/>
              </a:gdLst>
              <a:ahLst/>
              <a:cxnLst>
                <a:cxn ang="0">
                  <a:pos x="T0" y="T1"/>
                </a:cxn>
                <a:cxn ang="0">
                  <a:pos x="T2" y="T3"/>
                </a:cxn>
                <a:cxn ang="0">
                  <a:pos x="T4" y="T5"/>
                </a:cxn>
                <a:cxn ang="0">
                  <a:pos x="T6" y="T7"/>
                </a:cxn>
              </a:cxnLst>
              <a:rect l="0" t="0" r="r" b="b"/>
              <a:pathLst>
                <a:path w="432" h="672">
                  <a:moveTo>
                    <a:pt x="0" y="0"/>
                  </a:moveTo>
                  <a:lnTo>
                    <a:pt x="240" y="0"/>
                  </a:lnTo>
                  <a:lnTo>
                    <a:pt x="240" y="672"/>
                  </a:lnTo>
                  <a:lnTo>
                    <a:pt x="432" y="672"/>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5" name="Group 52"/>
            <p:cNvGrpSpPr>
              <a:grpSpLocks/>
            </p:cNvGrpSpPr>
            <p:nvPr/>
          </p:nvGrpSpPr>
          <p:grpSpPr bwMode="auto">
            <a:xfrm>
              <a:off x="2640" y="2976"/>
              <a:ext cx="480" cy="528"/>
              <a:chOff x="2160" y="1920"/>
              <a:chExt cx="480" cy="528"/>
            </a:xfrm>
          </p:grpSpPr>
          <p:sp>
            <p:nvSpPr>
              <p:cNvPr id="113" name="Rectangle 53"/>
              <p:cNvSpPr>
                <a:spLocks noChangeArrowheads="1"/>
              </p:cNvSpPr>
              <p:nvPr/>
            </p:nvSpPr>
            <p:spPr bwMode="auto">
              <a:xfrm>
                <a:off x="2160" y="1920"/>
                <a:ext cx="480" cy="528"/>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114" name="Text Box 54"/>
              <p:cNvSpPr txBox="1">
                <a:spLocks noChangeArrowheads="1"/>
              </p:cNvSpPr>
              <p:nvPr/>
            </p:nvSpPr>
            <p:spPr bwMode="auto">
              <a:xfrm>
                <a:off x="2160" y="1968"/>
                <a:ext cx="472" cy="233"/>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Index</a:t>
                </a:r>
              </a:p>
            </p:txBody>
          </p:sp>
        </p:grpSp>
        <p:grpSp>
          <p:nvGrpSpPr>
            <p:cNvPr id="96" name="Group 55"/>
            <p:cNvGrpSpPr>
              <a:grpSpLocks/>
            </p:cNvGrpSpPr>
            <p:nvPr/>
          </p:nvGrpSpPr>
          <p:grpSpPr bwMode="auto">
            <a:xfrm>
              <a:off x="2784" y="3264"/>
              <a:ext cx="480" cy="528"/>
              <a:chOff x="2160" y="1920"/>
              <a:chExt cx="480" cy="528"/>
            </a:xfrm>
          </p:grpSpPr>
          <p:sp>
            <p:nvSpPr>
              <p:cNvPr id="111" name="Rectangle 56"/>
              <p:cNvSpPr>
                <a:spLocks noChangeArrowheads="1"/>
              </p:cNvSpPr>
              <p:nvPr/>
            </p:nvSpPr>
            <p:spPr bwMode="auto">
              <a:xfrm>
                <a:off x="2160" y="1920"/>
                <a:ext cx="480" cy="528"/>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112" name="Text Box 57"/>
              <p:cNvSpPr txBox="1">
                <a:spLocks noChangeArrowheads="1"/>
              </p:cNvSpPr>
              <p:nvPr/>
            </p:nvSpPr>
            <p:spPr bwMode="auto">
              <a:xfrm>
                <a:off x="2160" y="1968"/>
                <a:ext cx="472" cy="233"/>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Index</a:t>
                </a:r>
              </a:p>
            </p:txBody>
          </p:sp>
        </p:grpSp>
        <p:sp>
          <p:nvSpPr>
            <p:cNvPr id="97" name="Freeform 58"/>
            <p:cNvSpPr>
              <a:spLocks/>
            </p:cNvSpPr>
            <p:nvPr/>
          </p:nvSpPr>
          <p:spPr bwMode="auto">
            <a:xfrm>
              <a:off x="2160" y="2736"/>
              <a:ext cx="480" cy="240"/>
            </a:xfrm>
            <a:custGeom>
              <a:avLst/>
              <a:gdLst>
                <a:gd name="T0" fmla="*/ 0 w 480"/>
                <a:gd name="T1" fmla="*/ 0 h 240"/>
                <a:gd name="T2" fmla="*/ 336 w 480"/>
                <a:gd name="T3" fmla="*/ 0 h 240"/>
                <a:gd name="T4" fmla="*/ 336 w 480"/>
                <a:gd name="T5" fmla="*/ 240 h 240"/>
                <a:gd name="T6" fmla="*/ 480 w 480"/>
                <a:gd name="T7" fmla="*/ 240 h 240"/>
              </a:gdLst>
              <a:ahLst/>
              <a:cxnLst>
                <a:cxn ang="0">
                  <a:pos x="T0" y="T1"/>
                </a:cxn>
                <a:cxn ang="0">
                  <a:pos x="T2" y="T3"/>
                </a:cxn>
                <a:cxn ang="0">
                  <a:pos x="T4" y="T5"/>
                </a:cxn>
                <a:cxn ang="0">
                  <a:pos x="T6" y="T7"/>
                </a:cxn>
              </a:cxnLst>
              <a:rect l="0" t="0" r="r" b="b"/>
              <a:pathLst>
                <a:path w="480" h="240">
                  <a:moveTo>
                    <a:pt x="0" y="0"/>
                  </a:moveTo>
                  <a:lnTo>
                    <a:pt x="336" y="0"/>
                  </a:lnTo>
                  <a:lnTo>
                    <a:pt x="336" y="240"/>
                  </a:lnTo>
                  <a:lnTo>
                    <a:pt x="480" y="24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Freeform 59"/>
            <p:cNvSpPr>
              <a:spLocks/>
            </p:cNvSpPr>
            <p:nvPr/>
          </p:nvSpPr>
          <p:spPr bwMode="auto">
            <a:xfrm>
              <a:off x="2160" y="3120"/>
              <a:ext cx="624" cy="144"/>
            </a:xfrm>
            <a:custGeom>
              <a:avLst/>
              <a:gdLst>
                <a:gd name="T0" fmla="*/ 0 w 624"/>
                <a:gd name="T1" fmla="*/ 0 h 144"/>
                <a:gd name="T2" fmla="*/ 192 w 624"/>
                <a:gd name="T3" fmla="*/ 0 h 144"/>
                <a:gd name="T4" fmla="*/ 192 w 624"/>
                <a:gd name="T5" fmla="*/ 144 h 144"/>
                <a:gd name="T6" fmla="*/ 624 w 624"/>
                <a:gd name="T7" fmla="*/ 144 h 144"/>
              </a:gdLst>
              <a:ahLst/>
              <a:cxnLst>
                <a:cxn ang="0">
                  <a:pos x="T0" y="T1"/>
                </a:cxn>
                <a:cxn ang="0">
                  <a:pos x="T2" y="T3"/>
                </a:cxn>
                <a:cxn ang="0">
                  <a:pos x="T4" y="T5"/>
                </a:cxn>
                <a:cxn ang="0">
                  <a:pos x="T6" y="T7"/>
                </a:cxn>
              </a:cxnLst>
              <a:rect l="0" t="0" r="r" b="b"/>
              <a:pathLst>
                <a:path w="624" h="144">
                  <a:moveTo>
                    <a:pt x="0" y="0"/>
                  </a:moveTo>
                  <a:lnTo>
                    <a:pt x="192" y="0"/>
                  </a:lnTo>
                  <a:lnTo>
                    <a:pt x="192" y="144"/>
                  </a:lnTo>
                  <a:lnTo>
                    <a:pt x="624" y="144"/>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9" name="Group 60"/>
            <p:cNvGrpSpPr>
              <a:grpSpLocks/>
            </p:cNvGrpSpPr>
            <p:nvPr/>
          </p:nvGrpSpPr>
          <p:grpSpPr bwMode="auto">
            <a:xfrm>
              <a:off x="3888" y="3408"/>
              <a:ext cx="480" cy="528"/>
              <a:chOff x="2160" y="1920"/>
              <a:chExt cx="480" cy="528"/>
            </a:xfrm>
          </p:grpSpPr>
          <p:sp>
            <p:nvSpPr>
              <p:cNvPr id="109" name="Rectangle 61"/>
              <p:cNvSpPr>
                <a:spLocks noChangeArrowheads="1"/>
              </p:cNvSpPr>
              <p:nvPr/>
            </p:nvSpPr>
            <p:spPr bwMode="auto">
              <a:xfrm>
                <a:off x="2160" y="1920"/>
                <a:ext cx="480" cy="52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110" name="Text Box 62"/>
              <p:cNvSpPr txBox="1">
                <a:spLocks noChangeArrowheads="1"/>
              </p:cNvSpPr>
              <p:nvPr/>
            </p:nvSpPr>
            <p:spPr bwMode="auto">
              <a:xfrm>
                <a:off x="2160" y="1968"/>
                <a:ext cx="4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grpSp>
          <p:nvGrpSpPr>
            <p:cNvPr id="100" name="Group 63"/>
            <p:cNvGrpSpPr>
              <a:grpSpLocks/>
            </p:cNvGrpSpPr>
            <p:nvPr/>
          </p:nvGrpSpPr>
          <p:grpSpPr bwMode="auto">
            <a:xfrm>
              <a:off x="4080" y="3744"/>
              <a:ext cx="480" cy="528"/>
              <a:chOff x="2160" y="1920"/>
              <a:chExt cx="480" cy="528"/>
            </a:xfrm>
          </p:grpSpPr>
          <p:sp>
            <p:nvSpPr>
              <p:cNvPr id="107" name="Rectangle 64"/>
              <p:cNvSpPr>
                <a:spLocks noChangeArrowheads="1"/>
              </p:cNvSpPr>
              <p:nvPr/>
            </p:nvSpPr>
            <p:spPr bwMode="auto">
              <a:xfrm>
                <a:off x="2160" y="1920"/>
                <a:ext cx="480" cy="52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108" name="Text Box 65"/>
              <p:cNvSpPr txBox="1">
                <a:spLocks noChangeArrowheads="1"/>
              </p:cNvSpPr>
              <p:nvPr/>
            </p:nvSpPr>
            <p:spPr bwMode="auto">
              <a:xfrm>
                <a:off x="2160" y="1968"/>
                <a:ext cx="47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Index</a:t>
                </a:r>
              </a:p>
            </p:txBody>
          </p:sp>
        </p:grpSp>
        <p:sp>
          <p:nvSpPr>
            <p:cNvPr id="101" name="Rectangle 66"/>
            <p:cNvSpPr>
              <a:spLocks noChangeArrowheads="1"/>
            </p:cNvSpPr>
            <p:nvPr/>
          </p:nvSpPr>
          <p:spPr bwMode="auto">
            <a:xfrm>
              <a:off x="4800" y="3504"/>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2" name="Text Box 67"/>
            <p:cNvSpPr txBox="1">
              <a:spLocks noChangeArrowheads="1"/>
            </p:cNvSpPr>
            <p:nvPr/>
          </p:nvSpPr>
          <p:spPr bwMode="auto">
            <a:xfrm>
              <a:off x="4944" y="3552"/>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103" name="Rectangle 68"/>
            <p:cNvSpPr>
              <a:spLocks noChangeArrowheads="1"/>
            </p:cNvSpPr>
            <p:nvPr/>
          </p:nvSpPr>
          <p:spPr bwMode="auto">
            <a:xfrm>
              <a:off x="5040" y="3840"/>
              <a:ext cx="672" cy="432"/>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 name="Text Box 69"/>
            <p:cNvSpPr txBox="1">
              <a:spLocks noChangeArrowheads="1"/>
            </p:cNvSpPr>
            <p:nvPr/>
          </p:nvSpPr>
          <p:spPr bwMode="auto">
            <a:xfrm>
              <a:off x="5184" y="3888"/>
              <a:ext cx="42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Data</a:t>
              </a:r>
            </a:p>
          </p:txBody>
        </p:sp>
        <p:sp>
          <p:nvSpPr>
            <p:cNvPr id="105" name="Freeform 70"/>
            <p:cNvSpPr>
              <a:spLocks/>
            </p:cNvSpPr>
            <p:nvPr/>
          </p:nvSpPr>
          <p:spPr bwMode="auto">
            <a:xfrm>
              <a:off x="4464" y="3504"/>
              <a:ext cx="336" cy="336"/>
            </a:xfrm>
            <a:custGeom>
              <a:avLst/>
              <a:gdLst>
                <a:gd name="T0" fmla="*/ 0 w 336"/>
                <a:gd name="T1" fmla="*/ 336 h 336"/>
                <a:gd name="T2" fmla="*/ 192 w 336"/>
                <a:gd name="T3" fmla="*/ 336 h 336"/>
                <a:gd name="T4" fmla="*/ 192 w 336"/>
                <a:gd name="T5" fmla="*/ 0 h 336"/>
                <a:gd name="T6" fmla="*/ 336 w 336"/>
                <a:gd name="T7" fmla="*/ 0 h 336"/>
              </a:gdLst>
              <a:ahLst/>
              <a:cxnLst>
                <a:cxn ang="0">
                  <a:pos x="T0" y="T1"/>
                </a:cxn>
                <a:cxn ang="0">
                  <a:pos x="T2" y="T3"/>
                </a:cxn>
                <a:cxn ang="0">
                  <a:pos x="T4" y="T5"/>
                </a:cxn>
                <a:cxn ang="0">
                  <a:pos x="T6" y="T7"/>
                </a:cxn>
              </a:cxnLst>
              <a:rect l="0" t="0" r="r" b="b"/>
              <a:pathLst>
                <a:path w="336" h="336">
                  <a:moveTo>
                    <a:pt x="0" y="336"/>
                  </a:moveTo>
                  <a:lnTo>
                    <a:pt x="192" y="336"/>
                  </a:lnTo>
                  <a:lnTo>
                    <a:pt x="192" y="0"/>
                  </a:lnTo>
                  <a:lnTo>
                    <a:pt x="336"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 name="Freeform 71"/>
            <p:cNvSpPr>
              <a:spLocks/>
            </p:cNvSpPr>
            <p:nvPr/>
          </p:nvSpPr>
          <p:spPr bwMode="auto">
            <a:xfrm>
              <a:off x="4464" y="3840"/>
              <a:ext cx="576" cy="384"/>
            </a:xfrm>
            <a:custGeom>
              <a:avLst/>
              <a:gdLst>
                <a:gd name="T0" fmla="*/ 0 w 528"/>
                <a:gd name="T1" fmla="*/ 384 h 384"/>
                <a:gd name="T2" fmla="*/ 288 w 528"/>
                <a:gd name="T3" fmla="*/ 384 h 384"/>
                <a:gd name="T4" fmla="*/ 288 w 528"/>
                <a:gd name="T5" fmla="*/ 0 h 384"/>
                <a:gd name="T6" fmla="*/ 528 w 528"/>
                <a:gd name="T7" fmla="*/ 0 h 384"/>
              </a:gdLst>
              <a:ahLst/>
              <a:cxnLst>
                <a:cxn ang="0">
                  <a:pos x="T0" y="T1"/>
                </a:cxn>
                <a:cxn ang="0">
                  <a:pos x="T2" y="T3"/>
                </a:cxn>
                <a:cxn ang="0">
                  <a:pos x="T4" y="T5"/>
                </a:cxn>
                <a:cxn ang="0">
                  <a:pos x="T6" y="T7"/>
                </a:cxn>
              </a:cxnLst>
              <a:rect l="0" t="0" r="r" b="b"/>
              <a:pathLst>
                <a:path w="528" h="384">
                  <a:moveTo>
                    <a:pt x="0" y="384"/>
                  </a:moveTo>
                  <a:lnTo>
                    <a:pt x="288" y="384"/>
                  </a:lnTo>
                  <a:lnTo>
                    <a:pt x="288" y="0"/>
                  </a:lnTo>
                  <a:lnTo>
                    <a:pt x="528"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 name="Slide Number Placeholder 1"/>
          <p:cNvSpPr>
            <a:spLocks noGrp="1"/>
          </p:cNvSpPr>
          <p:nvPr>
            <p:ph type="sldNum" sz="quarter" idx="12"/>
          </p:nvPr>
        </p:nvSpPr>
        <p:spPr/>
        <p:txBody>
          <a:bodyPr/>
          <a:lstStyle/>
          <a:p>
            <a:pPr algn="l">
              <a:defRPr/>
            </a:pPr>
            <a:fld id="{0A9A6F0D-A611-4358-861D-7B01E8303898}" type="slidenum">
              <a:rPr lang="en-US" smtClean="0"/>
              <a:pPr algn="l">
                <a:defRPr/>
              </a:pPr>
              <a:t>65</a:t>
            </a:fld>
            <a:endParaRPr lang="en-US" dirty="0"/>
          </a:p>
        </p:txBody>
      </p:sp>
    </p:spTree>
    <p:extLst>
      <p:ext uri="{BB962C8B-B14F-4D97-AF65-F5344CB8AC3E}">
        <p14:creationId xmlns:p14="http://schemas.microsoft.com/office/powerpoint/2010/main" val="1391379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76200"/>
            <a:ext cx="8229600" cy="2209800"/>
          </a:xfrm>
        </p:spPr>
        <p:txBody>
          <a:bodyPr/>
          <a:lstStyle/>
          <a:p>
            <a:pPr eaLnBrk="1" hangingPunct="1">
              <a:spcBef>
                <a:spcPts val="1200"/>
              </a:spcBef>
            </a:pPr>
            <a:r>
              <a:rPr lang="en-US" dirty="0" smtClean="0">
                <a:latin typeface="Calibri"/>
                <a:cs typeface="Calibri"/>
              </a:rPr>
              <a:t>Project 4: Data Structure</a:t>
            </a:r>
            <a:br>
              <a:rPr lang="en-US" dirty="0" smtClean="0">
                <a:latin typeface="Calibri"/>
                <a:cs typeface="Calibri"/>
              </a:rPr>
            </a:br>
            <a:r>
              <a:rPr lang="en-US" sz="3200" dirty="0">
                <a:latin typeface="Calibri" panose="020F0502020204030204" pitchFamily="34" charset="0"/>
                <a:cs typeface="Courier New"/>
              </a:rPr>
              <a:t>What fields should be added in the thread </a:t>
            </a:r>
            <a:r>
              <a:rPr lang="en-US" sz="3200" dirty="0" err="1">
                <a:latin typeface="Calibri" panose="020F0502020204030204" pitchFamily="34" charset="0"/>
                <a:cs typeface="Courier New"/>
              </a:rPr>
              <a:t>struct</a:t>
            </a:r>
            <a:r>
              <a:rPr lang="en-US" sz="3200" dirty="0">
                <a:latin typeface="Calibri" panose="020F0502020204030204" pitchFamily="34" charset="0"/>
                <a:cs typeface="Courier New"/>
              </a:rPr>
              <a:t>?</a:t>
            </a:r>
          </a:p>
        </p:txBody>
      </p:sp>
      <p:sp>
        <p:nvSpPr>
          <p:cNvPr id="4" name="Rectangle 3"/>
          <p:cNvSpPr txBox="1">
            <a:spLocks/>
          </p:cNvSpPr>
          <p:nvPr/>
        </p:nvSpPr>
        <p:spPr bwMode="auto">
          <a:xfrm>
            <a:off x="1981200" y="2362200"/>
            <a:ext cx="8534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a:latin typeface="Calibri" panose="020F0502020204030204" pitchFamily="34" charset="0"/>
                <a:cs typeface="Courier New"/>
              </a:rPr>
              <a:t>Add two new fields in the </a:t>
            </a:r>
            <a:r>
              <a:rPr lang="en-US" kern="0" dirty="0">
                <a:latin typeface="Courier New"/>
                <a:cs typeface="Courier New"/>
              </a:rPr>
              <a:t>thread</a:t>
            </a:r>
            <a:r>
              <a:rPr lang="en-US" kern="0" dirty="0">
                <a:latin typeface="Calibri" panose="020F0502020204030204" pitchFamily="34" charset="0"/>
                <a:cs typeface="Courier New"/>
              </a:rPr>
              <a:t> </a:t>
            </a:r>
            <a:r>
              <a:rPr lang="en-US" kern="0" dirty="0" err="1">
                <a:latin typeface="Calibri" panose="020F0502020204030204" pitchFamily="34" charset="0"/>
                <a:cs typeface="Courier New"/>
              </a:rPr>
              <a:t>struct</a:t>
            </a:r>
            <a:r>
              <a:rPr lang="en-US" kern="0" dirty="0">
                <a:latin typeface="Calibri" panose="020F0502020204030204" pitchFamily="34" charset="0"/>
                <a:cs typeface="Courier New"/>
              </a:rPr>
              <a:t>: </a:t>
            </a:r>
          </a:p>
          <a:p>
            <a:pPr lvl="1"/>
            <a:r>
              <a:rPr lang="en-US" kern="0" dirty="0" err="1">
                <a:latin typeface="Courier New"/>
                <a:cs typeface="Courier New"/>
              </a:rPr>
              <a:t>pid</a:t>
            </a:r>
            <a:r>
              <a:rPr lang="en-US" kern="0" dirty="0">
                <a:latin typeface="Calibri" panose="020F0502020204030204" pitchFamily="34" charset="0"/>
                <a:cs typeface="Courier New"/>
              </a:rPr>
              <a:t>: process ID</a:t>
            </a:r>
          </a:p>
          <a:p>
            <a:pPr lvl="1"/>
            <a:r>
              <a:rPr lang="en-US" kern="0" dirty="0" err="1">
                <a:latin typeface="Courier New"/>
                <a:cs typeface="Courier New"/>
              </a:rPr>
              <a:t>openfileTable</a:t>
            </a:r>
            <a:r>
              <a:rPr lang="en-US" kern="0" dirty="0">
                <a:solidFill>
                  <a:srgbClr val="FF0000"/>
                </a:solidFill>
                <a:latin typeface="Courier New"/>
                <a:cs typeface="Courier New"/>
              </a:rPr>
              <a:t> </a:t>
            </a:r>
            <a:r>
              <a:rPr lang="en-US" kern="0" dirty="0">
                <a:solidFill>
                  <a:srgbClr val="FF0000"/>
                </a:solidFill>
                <a:latin typeface="Calibri"/>
                <a:cs typeface="Calibri"/>
              </a:rPr>
              <a:t>(see also slides of Project 4: Part 4)</a:t>
            </a:r>
            <a:endParaRPr lang="en-US" kern="0" dirty="0">
              <a:latin typeface="Calibri"/>
              <a:cs typeface="Calibri"/>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66</a:t>
            </a:fld>
            <a:endParaRPr lang="en-US"/>
          </a:p>
        </p:txBody>
      </p:sp>
    </p:spTree>
    <p:extLst>
      <p:ext uri="{BB962C8B-B14F-4D97-AF65-F5344CB8AC3E}">
        <p14:creationId xmlns:p14="http://schemas.microsoft.com/office/powerpoint/2010/main" val="9274981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752600" y="228600"/>
            <a:ext cx="8763000" cy="1600200"/>
          </a:xfrm>
        </p:spPr>
        <p:txBody>
          <a:bodyPr/>
          <a:lstStyle/>
          <a:p>
            <a:pPr eaLnBrk="1" hangingPunct="1">
              <a:spcBef>
                <a:spcPts val="1200"/>
              </a:spcBef>
            </a:pPr>
            <a:r>
              <a:rPr lang="en-US" dirty="0">
                <a:cs typeface="Calibri"/>
              </a:rPr>
              <a:t>Project 4: Design </a:t>
            </a:r>
            <a:r>
              <a:rPr lang="en-US" dirty="0" smtClean="0">
                <a:latin typeface="Calibri"/>
                <a:cs typeface="Calibri"/>
              </a:rPr>
              <a:t/>
            </a:r>
            <a:br>
              <a:rPr lang="en-US" dirty="0" smtClean="0">
                <a:latin typeface="Calibri"/>
                <a:cs typeface="Calibri"/>
              </a:rPr>
            </a:br>
            <a:r>
              <a:rPr lang="en-US" sz="3200" dirty="0">
                <a:latin typeface="Calibri" panose="020F0502020204030204" pitchFamily="34" charset="0"/>
                <a:cs typeface="Courier New"/>
              </a:rPr>
              <a:t>How to allocate (i.e., assign) PIDs? </a:t>
            </a:r>
          </a:p>
        </p:txBody>
      </p:sp>
      <p:sp>
        <p:nvSpPr>
          <p:cNvPr id="4" name="Rectangle 3"/>
          <p:cNvSpPr txBox="1">
            <a:spLocks/>
          </p:cNvSpPr>
          <p:nvPr/>
        </p:nvSpPr>
        <p:spPr bwMode="auto">
          <a:xfrm>
            <a:off x="1981200" y="19812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a:solidFill>
                  <a:srgbClr val="002060"/>
                </a:solidFill>
                <a:latin typeface="Calibri"/>
                <a:cs typeface="Calibri"/>
              </a:rPr>
              <a:t>Assign PID sequentially</a:t>
            </a:r>
          </a:p>
          <a:p>
            <a:endParaRPr lang="en-US" kern="0" dirty="0">
              <a:solidFill>
                <a:srgbClr val="002060"/>
              </a:solidFill>
              <a:latin typeface="Calibri"/>
              <a:cs typeface="Calibri"/>
            </a:endParaRPr>
          </a:p>
          <a:p>
            <a:r>
              <a:rPr lang="en-US" kern="0" dirty="0">
                <a:solidFill>
                  <a:srgbClr val="002060"/>
                </a:solidFill>
                <a:latin typeface="Calibri"/>
                <a:cs typeface="Calibri"/>
              </a:rPr>
              <a:t>Looping back to </a:t>
            </a:r>
            <a:r>
              <a:rPr lang="en-US" kern="0" dirty="0">
                <a:solidFill>
                  <a:srgbClr val="002060"/>
                </a:solidFill>
                <a:latin typeface="Courier New" panose="02070309020205020404" pitchFamily="49" charset="0"/>
                <a:cs typeface="Courier New" panose="02070309020205020404" pitchFamily="49" charset="0"/>
              </a:rPr>
              <a:t>PIN_MIN</a:t>
            </a:r>
            <a:r>
              <a:rPr lang="en-US" kern="0" dirty="0">
                <a:solidFill>
                  <a:srgbClr val="002060"/>
                </a:solidFill>
                <a:latin typeface="Calibri"/>
                <a:cs typeface="Calibri"/>
              </a:rPr>
              <a:t> when we reach </a:t>
            </a:r>
            <a:r>
              <a:rPr lang="en-US" kern="0" dirty="0">
                <a:solidFill>
                  <a:srgbClr val="002060"/>
                </a:solidFill>
                <a:latin typeface="Courier New" panose="02070309020205020404" pitchFamily="49" charset="0"/>
                <a:cs typeface="Courier New" panose="02070309020205020404" pitchFamily="49" charset="0"/>
              </a:rPr>
              <a:t>PIN_MAX</a:t>
            </a:r>
          </a:p>
          <a:p>
            <a:endParaRPr lang="en-US" kern="0" dirty="0">
              <a:solidFill>
                <a:srgbClr val="002060"/>
              </a:solidFill>
              <a:latin typeface="Calibri"/>
              <a:cs typeface="Calibri"/>
            </a:endParaRPr>
          </a:p>
          <a:p>
            <a:r>
              <a:rPr lang="en-US" kern="0" dirty="0">
                <a:solidFill>
                  <a:srgbClr val="002060"/>
                </a:solidFill>
                <a:latin typeface="Calibri"/>
                <a:cs typeface="Calibri"/>
              </a:rPr>
              <a:t>Do not reuse the same PID quickly (no identical PIDs within a few minutes)</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67</a:t>
            </a:fld>
            <a:endParaRPr lang="en-US"/>
          </a:p>
        </p:txBody>
      </p:sp>
    </p:spTree>
    <p:extLst>
      <p:ext uri="{BB962C8B-B14F-4D97-AF65-F5344CB8AC3E}">
        <p14:creationId xmlns:p14="http://schemas.microsoft.com/office/powerpoint/2010/main" val="73861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05000" y="381000"/>
            <a:ext cx="8534400" cy="2057400"/>
          </a:xfrm>
        </p:spPr>
        <p:txBody>
          <a:bodyPr/>
          <a:lstStyle/>
          <a:p>
            <a:pPr eaLnBrk="1" hangingPunct="1">
              <a:spcBef>
                <a:spcPts val="1200"/>
              </a:spcBef>
            </a:pPr>
            <a:r>
              <a:rPr lang="en-US" dirty="0">
                <a:cs typeface="Calibri"/>
              </a:rPr>
              <a:t>Project 4: Data </a:t>
            </a:r>
            <a:r>
              <a:rPr lang="en-US" dirty="0" smtClean="0">
                <a:latin typeface="Calibri"/>
                <a:cs typeface="Calibri"/>
              </a:rPr>
              <a:t>Structure</a:t>
            </a:r>
            <a:br>
              <a:rPr lang="en-US" dirty="0" smtClean="0">
                <a:latin typeface="Calibri"/>
                <a:cs typeface="Calibri"/>
              </a:rPr>
            </a:br>
            <a:r>
              <a:rPr lang="en-US" sz="4000" dirty="0">
                <a:cs typeface="Calibri"/>
              </a:rPr>
              <a:t>Process ID Management</a:t>
            </a:r>
            <a:br>
              <a:rPr lang="en-US" sz="4000" dirty="0">
                <a:cs typeface="Calibri"/>
              </a:rPr>
            </a:br>
            <a:r>
              <a:rPr lang="en-US" sz="4000" dirty="0">
                <a:solidFill>
                  <a:srgbClr val="FF0000"/>
                </a:solidFill>
                <a:cs typeface="Calibri"/>
              </a:rPr>
              <a:t>What is PID information or </a:t>
            </a:r>
            <a:r>
              <a:rPr lang="en-US" sz="4000" dirty="0" err="1">
                <a:solidFill>
                  <a:srgbClr val="FF0000"/>
                </a:solidFill>
                <a:cs typeface="Calibri"/>
              </a:rPr>
              <a:t>pidinfo</a:t>
            </a:r>
            <a:r>
              <a:rPr lang="en-US" sz="4000" dirty="0">
                <a:solidFill>
                  <a:srgbClr val="FF0000"/>
                </a:solidFill>
                <a:cs typeface="Calibri"/>
              </a:rPr>
              <a:t>?</a:t>
            </a:r>
            <a:br>
              <a:rPr lang="en-US" sz="4000" dirty="0">
                <a:solidFill>
                  <a:srgbClr val="FF0000"/>
                </a:solidFill>
                <a:cs typeface="Calibri"/>
              </a:rPr>
            </a:br>
            <a:r>
              <a:rPr lang="en-US" sz="3200" dirty="0">
                <a:cs typeface="Calibri"/>
              </a:rPr>
              <a:t> (</a:t>
            </a:r>
            <a:r>
              <a:rPr lang="en-US" sz="3200" dirty="0">
                <a:cs typeface="Calibri"/>
                <a:hlinkClick r:id="rId3" action="ppaction://hlinksldjump"/>
              </a:rPr>
              <a:t>see </a:t>
            </a:r>
            <a:r>
              <a:rPr lang="en-US" sz="2800" dirty="0">
                <a:latin typeface="Courier New" panose="02070309020205020404" pitchFamily="49" charset="0"/>
                <a:cs typeface="Courier New" panose="02070309020205020404" pitchFamily="49" charset="0"/>
                <a:hlinkClick r:id="rId3" action="ppaction://hlinksldjump"/>
              </a:rPr>
              <a:t>functions</a:t>
            </a:r>
            <a:r>
              <a:rPr lang="en-US" sz="3200" dirty="0">
                <a:cs typeface="Calibri"/>
                <a:hlinkClick r:id="rId3" action="ppaction://hlinksldjump"/>
              </a:rPr>
              <a:t> on slide 14</a:t>
            </a:r>
            <a:r>
              <a:rPr lang="en-US" sz="3200" dirty="0">
                <a:cs typeface="Calibri"/>
              </a:rPr>
              <a:t>)</a:t>
            </a:r>
            <a:endParaRPr lang="en-US" sz="3200" dirty="0">
              <a:solidFill>
                <a:srgbClr val="FF0000"/>
              </a:solidFill>
              <a:latin typeface="Courier New"/>
              <a:ea typeface="MS PGothic" charset="0"/>
              <a:cs typeface="Courier New"/>
            </a:endParaRPr>
          </a:p>
        </p:txBody>
      </p:sp>
      <p:sp>
        <p:nvSpPr>
          <p:cNvPr id="4" name="Rectangle 3"/>
          <p:cNvSpPr txBox="1">
            <a:spLocks/>
          </p:cNvSpPr>
          <p:nvPr/>
        </p:nvSpPr>
        <p:spPr bwMode="auto">
          <a:xfrm>
            <a:off x="1905000" y="2743200"/>
            <a:ext cx="8229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a:latin typeface="Calibri" panose="020F0502020204030204" pitchFamily="34" charset="0"/>
                <a:cs typeface="Courier New"/>
              </a:rPr>
              <a:t>Process id of the thread</a:t>
            </a:r>
          </a:p>
          <a:p>
            <a:r>
              <a:rPr lang="en-US" kern="0" dirty="0">
                <a:latin typeface="Calibri" panose="020F0502020204030204" pitchFamily="34" charset="0"/>
                <a:cs typeface="Courier New"/>
              </a:rPr>
              <a:t>Process id of its parent thread	</a:t>
            </a:r>
          </a:p>
          <a:p>
            <a:r>
              <a:rPr lang="en-US" kern="0" dirty="0">
                <a:latin typeface="Calibri" panose="020F0502020204030204" pitchFamily="34" charset="0"/>
                <a:cs typeface="Courier New"/>
              </a:rPr>
              <a:t>Is it exited? True if it has exited</a:t>
            </a:r>
          </a:p>
          <a:p>
            <a:r>
              <a:rPr lang="en-US" kern="0" dirty="0" err="1">
                <a:latin typeface="Calibri" panose="020F0502020204030204" pitchFamily="34" charset="0"/>
                <a:cs typeface="Courier New"/>
              </a:rPr>
              <a:t>exitstatus</a:t>
            </a:r>
            <a:r>
              <a:rPr lang="en-US" kern="0" dirty="0">
                <a:latin typeface="Calibri" panose="020F0502020204030204" pitchFamily="34" charset="0"/>
                <a:cs typeface="Courier New"/>
              </a:rPr>
              <a:t> (</a:t>
            </a:r>
            <a:r>
              <a:rPr lang="en-US" kern="0" dirty="0">
                <a:solidFill>
                  <a:srgbClr val="FF0000"/>
                </a:solidFill>
                <a:latin typeface="Calibri" panose="020F0502020204030204" pitchFamily="34" charset="0"/>
                <a:cs typeface="Courier New"/>
              </a:rPr>
              <a:t>see Algorithm 2 on slide 19</a:t>
            </a:r>
            <a:r>
              <a:rPr lang="en-US" kern="0" dirty="0">
                <a:latin typeface="Calibri" panose="020F0502020204030204" pitchFamily="34" charset="0"/>
                <a:cs typeface="Courier New"/>
              </a:rPr>
              <a:t>) </a:t>
            </a:r>
          </a:p>
          <a:p>
            <a:r>
              <a:rPr lang="en-US" kern="0" dirty="0">
                <a:latin typeface="Calibri" panose="020F0502020204030204" pitchFamily="34" charset="0"/>
                <a:cs typeface="Courier New"/>
              </a:rPr>
              <a:t>A condition variable: use to implement </a:t>
            </a:r>
            <a:r>
              <a:rPr lang="en-US" kern="0" dirty="0" err="1">
                <a:latin typeface="Courier New" panose="02070309020205020404" pitchFamily="49" charset="0"/>
                <a:cs typeface="Courier New" panose="02070309020205020404" pitchFamily="49" charset="0"/>
              </a:rPr>
              <a:t>waitpid</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 i.e., wait for thread exit</a:t>
            </a:r>
            <a:endParaRPr lang="en-US" kern="0" dirty="0">
              <a:solidFill>
                <a:srgbClr val="FF0000"/>
              </a:solidFill>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68</a:t>
            </a:fld>
            <a:endParaRPr lang="en-US"/>
          </a:p>
        </p:txBody>
      </p:sp>
    </p:spTree>
    <p:extLst>
      <p:ext uri="{BB962C8B-B14F-4D97-AF65-F5344CB8AC3E}">
        <p14:creationId xmlns:p14="http://schemas.microsoft.com/office/powerpoint/2010/main" val="141528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828800" y="152400"/>
            <a:ext cx="8382000" cy="1600200"/>
          </a:xfrm>
        </p:spPr>
        <p:txBody>
          <a:bodyPr/>
          <a:lstStyle/>
          <a:p>
            <a:pPr eaLnBrk="1" hangingPunct="1">
              <a:spcBef>
                <a:spcPts val="1200"/>
              </a:spcBef>
            </a:pPr>
            <a:r>
              <a:rPr lang="en-US" sz="4000" dirty="0">
                <a:cs typeface="Calibri"/>
              </a:rPr>
              <a:t>Project 4: Process ID Management: </a:t>
            </a:r>
            <a:br>
              <a:rPr lang="en-US" sz="4000" dirty="0">
                <a:cs typeface="Calibri"/>
              </a:rPr>
            </a:br>
            <a:r>
              <a:rPr lang="en-US" sz="4000" dirty="0">
                <a:cs typeface="Calibri"/>
              </a:rPr>
              <a:t>Suggested Functions (</a:t>
            </a:r>
            <a:r>
              <a:rPr lang="en-US" sz="2800" dirty="0">
                <a:cs typeface="Calibri"/>
                <a:hlinkClick r:id="rId3" action="ppaction://hlinksldjump"/>
              </a:rPr>
              <a:t>see </a:t>
            </a:r>
            <a:r>
              <a:rPr lang="en-US" sz="2400" dirty="0">
                <a:latin typeface="Courier New" panose="02070309020205020404" pitchFamily="49" charset="0"/>
                <a:cs typeface="Courier New" panose="02070309020205020404" pitchFamily="49" charset="0"/>
                <a:hlinkClick r:id="rId3" action="ppaction://hlinksldjump"/>
              </a:rPr>
              <a:t>pidinfo</a:t>
            </a:r>
            <a:r>
              <a:rPr lang="en-US" sz="2800" dirty="0">
                <a:cs typeface="Calibri"/>
                <a:hlinkClick r:id="rId3" action="ppaction://hlinksldjump"/>
              </a:rPr>
              <a:t> on slide 11</a:t>
            </a:r>
            <a:r>
              <a:rPr lang="en-US" sz="4000" dirty="0">
                <a:cs typeface="Calibri"/>
              </a:rPr>
              <a:t>)</a:t>
            </a:r>
            <a:endParaRPr lang="en-US" sz="3200" dirty="0">
              <a:solidFill>
                <a:srgbClr val="FF0000"/>
              </a:solidFill>
              <a:latin typeface="Courier New"/>
              <a:ea typeface="MS PGothic" charset="0"/>
              <a:cs typeface="Courier New"/>
            </a:endParaRPr>
          </a:p>
        </p:txBody>
      </p:sp>
      <p:sp>
        <p:nvSpPr>
          <p:cNvPr id="4" name="Rectangle 3"/>
          <p:cNvSpPr txBox="1">
            <a:spLocks/>
          </p:cNvSpPr>
          <p:nvPr/>
        </p:nvSpPr>
        <p:spPr bwMode="auto">
          <a:xfrm>
            <a:off x="1828800" y="1676400"/>
            <a:ext cx="853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a:latin typeface="Calibri" panose="020F0502020204030204" pitchFamily="34" charset="0"/>
                <a:cs typeface="Courier New"/>
              </a:rPr>
              <a:t>Initialization</a:t>
            </a:r>
          </a:p>
          <a:p>
            <a:r>
              <a:rPr lang="en-US" kern="0" dirty="0">
                <a:latin typeface="Calibri" panose="020F0502020204030204" pitchFamily="34" charset="0"/>
                <a:cs typeface="Courier New"/>
              </a:rPr>
              <a:t>Create and Destroy </a:t>
            </a:r>
            <a:r>
              <a:rPr lang="en-US" kern="0" dirty="0" err="1">
                <a:latin typeface="Courier New" panose="02070309020205020404" pitchFamily="49" charset="0"/>
                <a:cs typeface="Courier New" panose="02070309020205020404" pitchFamily="49" charset="0"/>
              </a:rPr>
              <a:t>pidinfo</a:t>
            </a:r>
            <a:endParaRPr lang="en-US" kern="0" dirty="0">
              <a:latin typeface="Calibri" panose="020F0502020204030204" pitchFamily="34" charset="0"/>
              <a:cs typeface="Courier New"/>
            </a:endParaRPr>
          </a:p>
          <a:p>
            <a:r>
              <a:rPr lang="en-US" kern="0" dirty="0">
                <a:latin typeface="Calibri" panose="020F0502020204030204" pitchFamily="34" charset="0"/>
                <a:cs typeface="Courier New"/>
              </a:rPr>
              <a:t>Given </a:t>
            </a:r>
            <a:r>
              <a:rPr lang="en-US" kern="0" dirty="0" err="1">
                <a:latin typeface="Courier New" panose="02070309020205020404" pitchFamily="49" charset="0"/>
                <a:cs typeface="Courier New" panose="02070309020205020404" pitchFamily="49" charset="0"/>
              </a:rPr>
              <a:t>pid</a:t>
            </a:r>
            <a:r>
              <a:rPr lang="en-US" kern="0" dirty="0">
                <a:latin typeface="Calibri" panose="020F0502020204030204" pitchFamily="34" charset="0"/>
                <a:cs typeface="Courier New"/>
              </a:rPr>
              <a:t>, retrieve </a:t>
            </a:r>
            <a:r>
              <a:rPr lang="en-US" kern="0" dirty="0" err="1">
                <a:latin typeface="Courier New" panose="02070309020205020404" pitchFamily="49" charset="0"/>
                <a:cs typeface="Courier New" panose="02070309020205020404" pitchFamily="49" charset="0"/>
              </a:rPr>
              <a:t>pidinfo</a:t>
            </a:r>
            <a:r>
              <a:rPr lang="en-US" kern="0" dirty="0">
                <a:latin typeface="Calibri" panose="020F0502020204030204" pitchFamily="34" charset="0"/>
                <a:cs typeface="Courier New"/>
              </a:rPr>
              <a:t> from </a:t>
            </a:r>
            <a:r>
              <a:rPr lang="en-US" kern="0" dirty="0" err="1">
                <a:latin typeface="Courier New" panose="02070309020205020404" pitchFamily="49" charset="0"/>
                <a:cs typeface="Courier New" panose="02070309020205020404" pitchFamily="49" charset="0"/>
              </a:rPr>
              <a:t>pidinfoTable</a:t>
            </a:r>
            <a:r>
              <a:rPr lang="en-US" kern="0" dirty="0">
                <a:latin typeface="Calibri" panose="020F0502020204030204" pitchFamily="34" charset="0"/>
                <a:cs typeface="Courier New"/>
              </a:rPr>
              <a:t> </a:t>
            </a:r>
          </a:p>
          <a:p>
            <a:r>
              <a:rPr lang="en-US" kern="0" dirty="0">
                <a:latin typeface="Calibri" panose="020F0502020204030204" pitchFamily="34" charset="0"/>
                <a:cs typeface="Courier New"/>
              </a:rPr>
              <a:t>Add a new </a:t>
            </a:r>
            <a:r>
              <a:rPr lang="en-US" kern="0" dirty="0" err="1">
                <a:latin typeface="Courier New" panose="02070309020205020404" pitchFamily="49" charset="0"/>
                <a:cs typeface="Courier New" panose="02070309020205020404" pitchFamily="49" charset="0"/>
              </a:rPr>
              <a:t>pidinfo</a:t>
            </a:r>
            <a:r>
              <a:rPr lang="en-US" kern="0" dirty="0">
                <a:latin typeface="Calibri" panose="020F0502020204030204" pitchFamily="34" charset="0"/>
                <a:cs typeface="Courier New"/>
              </a:rPr>
              <a:t> into the </a:t>
            </a:r>
            <a:r>
              <a:rPr lang="en-US" kern="0" dirty="0" err="1">
                <a:latin typeface="Courier New" panose="02070309020205020404" pitchFamily="49" charset="0"/>
                <a:cs typeface="Courier New" panose="02070309020205020404" pitchFamily="49" charset="0"/>
              </a:rPr>
              <a:t>pidinfoTable</a:t>
            </a:r>
            <a:r>
              <a:rPr lang="en-US" kern="0" dirty="0">
                <a:latin typeface="Calibri" panose="020F0502020204030204" pitchFamily="34" charset="0"/>
                <a:cs typeface="Courier New"/>
              </a:rPr>
              <a:t> </a:t>
            </a:r>
          </a:p>
          <a:p>
            <a:r>
              <a:rPr lang="en-US" kern="0" dirty="0">
                <a:latin typeface="Calibri" panose="020F0502020204030204" pitchFamily="34" charset="0"/>
                <a:cs typeface="Courier New"/>
              </a:rPr>
              <a:t>PID Allocation and </a:t>
            </a:r>
            <a:r>
              <a:rPr lang="en-US" kern="0" dirty="0" err="1">
                <a:latin typeface="Calibri" panose="020F0502020204030204" pitchFamily="34" charset="0"/>
                <a:cs typeface="Courier New"/>
              </a:rPr>
              <a:t>Unallocation</a:t>
            </a:r>
            <a:endParaRPr lang="en-US" kern="0" dirty="0">
              <a:latin typeface="Calibri" panose="020F0502020204030204" pitchFamily="34" charset="0"/>
              <a:cs typeface="Courier New"/>
            </a:endParaRPr>
          </a:p>
          <a:p>
            <a:r>
              <a:rPr lang="en-US" kern="0" dirty="0">
                <a:latin typeface="Calibri" panose="020F0502020204030204" pitchFamily="34" charset="0"/>
                <a:cs typeface="Courier New"/>
              </a:rPr>
              <a:t>Wait for PID (see also </a:t>
            </a:r>
            <a:r>
              <a:rPr lang="en-US" kern="0" dirty="0" err="1">
                <a:latin typeface="Courier New" panose="02070309020205020404" pitchFamily="49" charset="0"/>
                <a:cs typeface="Courier New" panose="02070309020205020404" pitchFamily="49" charset="0"/>
              </a:rPr>
              <a:t>waitpid</a:t>
            </a:r>
            <a:r>
              <a:rPr lang="en-US" kern="0" dirty="0">
                <a:latin typeface="Calibri" panose="020F0502020204030204" pitchFamily="34" charset="0"/>
                <a:cs typeface="Courier New"/>
              </a:rPr>
              <a:t> system call)</a:t>
            </a:r>
          </a:p>
          <a:p>
            <a:r>
              <a:rPr lang="en-US" kern="0" dirty="0">
                <a:latin typeface="Calibri" panose="020F0502020204030204" pitchFamily="34" charset="0"/>
                <a:cs typeface="Courier New"/>
              </a:rPr>
              <a:t>Set </a:t>
            </a:r>
            <a:r>
              <a:rPr lang="en-US" kern="0" dirty="0" err="1">
                <a:latin typeface="Calibri" panose="020F0502020204030204" pitchFamily="34" charset="0"/>
                <a:cs typeface="Courier New"/>
              </a:rPr>
              <a:t>exitstatus</a:t>
            </a:r>
            <a:r>
              <a:rPr lang="en-US" kern="0" dirty="0">
                <a:latin typeface="Calibri" panose="020F0502020204030204" pitchFamily="34" charset="0"/>
                <a:cs typeface="Courier New"/>
              </a:rPr>
              <a:t> of </a:t>
            </a:r>
            <a:r>
              <a:rPr lang="en-US" kern="0" dirty="0" err="1">
                <a:latin typeface="Courier New" panose="02070309020205020404" pitchFamily="49" charset="0"/>
                <a:cs typeface="Courier New" panose="02070309020205020404" pitchFamily="49" charset="0"/>
              </a:rPr>
              <a:t>pidinfo</a:t>
            </a:r>
            <a:endParaRPr lang="en-US" kern="0" dirty="0">
              <a:latin typeface="Courier New" panose="02070309020205020404" pitchFamily="49" charset="0"/>
              <a:cs typeface="Courier New" panose="02070309020205020404" pitchFamily="49" charset="0"/>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69</a:t>
            </a:fld>
            <a:endParaRPr lang="en-US"/>
          </a:p>
        </p:txBody>
      </p:sp>
    </p:spTree>
    <p:extLst>
      <p:ext uri="{BB962C8B-B14F-4D97-AF65-F5344CB8AC3E}">
        <p14:creationId xmlns:p14="http://schemas.microsoft.com/office/powerpoint/2010/main" val="20282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84141764"/>
              </p:ext>
            </p:extLst>
          </p:nvPr>
        </p:nvGraphicFramePr>
        <p:xfrm>
          <a:off x="609600" y="0"/>
          <a:ext cx="109728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0"/>
            <a:ext cx="10972800" cy="838200"/>
          </a:xfrm>
        </p:spPr>
        <p:txBody>
          <a:bodyPr/>
          <a:lstStyle/>
          <a:p>
            <a:r>
              <a:rPr lang="en-US" dirty="0" smtClean="0">
                <a:latin typeface="Calibri" charset="0"/>
                <a:ea typeface="Calibri" charset="0"/>
                <a:cs typeface="Calibri" charset="0"/>
              </a:rPr>
              <a:t>Fall’16: </a:t>
            </a:r>
            <a:r>
              <a:rPr lang="en-US" dirty="0" smtClean="0">
                <a:latin typeface="Calibri" charset="0"/>
                <a:ea typeface="Calibri" charset="0"/>
                <a:cs typeface="Calibri" charset="0"/>
              </a:rPr>
              <a:t>Final Exam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519343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600200" y="152400"/>
            <a:ext cx="9067800" cy="1219200"/>
          </a:xfrm>
        </p:spPr>
        <p:txBody>
          <a:bodyPr/>
          <a:lstStyle/>
          <a:p>
            <a:pPr eaLnBrk="1" hangingPunct="1">
              <a:spcBef>
                <a:spcPts val="1200"/>
              </a:spcBef>
            </a:pPr>
            <a:r>
              <a:rPr lang="en-US" sz="4000" dirty="0">
                <a:cs typeface="Calibri"/>
              </a:rPr>
              <a:t>Project 4: How to allocate a PID? </a:t>
            </a:r>
            <a:br>
              <a:rPr lang="en-US" sz="4000" dirty="0">
                <a:cs typeface="Calibri"/>
              </a:rPr>
            </a:br>
            <a:r>
              <a:rPr lang="en-US" sz="2800" dirty="0" err="1">
                <a:solidFill>
                  <a:srgbClr val="FF0000"/>
                </a:solidFill>
                <a:latin typeface="Courier New"/>
                <a:cs typeface="Courier New"/>
              </a:rPr>
              <a:t>int</a:t>
            </a:r>
            <a:r>
              <a:rPr lang="en-US" sz="2800" dirty="0">
                <a:solidFill>
                  <a:srgbClr val="FF0000"/>
                </a:solidFill>
                <a:latin typeface="Courier New"/>
                <a:cs typeface="Courier New"/>
              </a:rPr>
              <a:t> </a:t>
            </a:r>
            <a:r>
              <a:rPr lang="en-US" sz="2800" dirty="0" err="1">
                <a:solidFill>
                  <a:srgbClr val="FF0000"/>
                </a:solidFill>
                <a:latin typeface="Courier New"/>
                <a:cs typeface="Courier New"/>
              </a:rPr>
              <a:t>pid_allocate</a:t>
            </a:r>
            <a:r>
              <a:rPr lang="en-US" sz="2800" dirty="0">
                <a:solidFill>
                  <a:srgbClr val="FF0000"/>
                </a:solidFill>
                <a:latin typeface="Courier New"/>
                <a:cs typeface="Courier New"/>
              </a:rPr>
              <a:t>(</a:t>
            </a:r>
            <a:r>
              <a:rPr lang="en-US" sz="2800" dirty="0" err="1">
                <a:solidFill>
                  <a:srgbClr val="FF0000"/>
                </a:solidFill>
                <a:latin typeface="Courier New"/>
                <a:cs typeface="Courier New"/>
              </a:rPr>
              <a:t>pid_t</a:t>
            </a:r>
            <a:r>
              <a:rPr lang="en-US" sz="2800" dirty="0">
                <a:solidFill>
                  <a:srgbClr val="FF0000"/>
                </a:solidFill>
                <a:latin typeface="Courier New"/>
                <a:cs typeface="Courier New"/>
              </a:rPr>
              <a:t> *</a:t>
            </a:r>
            <a:r>
              <a:rPr lang="en-US" sz="2800" dirty="0" err="1">
                <a:solidFill>
                  <a:srgbClr val="FF0000"/>
                </a:solidFill>
                <a:latin typeface="Courier New"/>
                <a:cs typeface="Courier New"/>
              </a:rPr>
              <a:t>retPID</a:t>
            </a:r>
            <a:r>
              <a:rPr lang="en-US" sz="2800" dirty="0">
                <a:solidFill>
                  <a:srgbClr val="FF0000"/>
                </a:solidFill>
                <a:latin typeface="Courier New"/>
                <a:cs typeface="Courier New"/>
              </a:rPr>
              <a:t>)</a:t>
            </a:r>
            <a:endParaRPr lang="en-US" sz="2800" dirty="0">
              <a:solidFill>
                <a:srgbClr val="FF0000"/>
              </a:solidFill>
              <a:latin typeface="Courier New"/>
              <a:ea typeface="MS PGothic" charset="0"/>
              <a:cs typeface="Courier New"/>
            </a:endParaRPr>
          </a:p>
        </p:txBody>
      </p:sp>
      <p:sp>
        <p:nvSpPr>
          <p:cNvPr id="4" name="Rectangle 3"/>
          <p:cNvSpPr txBox="1">
            <a:spLocks/>
          </p:cNvSpPr>
          <p:nvPr/>
        </p:nvSpPr>
        <p:spPr bwMode="auto">
          <a:xfrm>
            <a:off x="1981200" y="1524000"/>
            <a:ext cx="8534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pPr marL="0" indent="0">
              <a:buNone/>
            </a:pPr>
            <a:r>
              <a:rPr lang="en-US" sz="2000" kern="0" dirty="0">
                <a:latin typeface="Courier New" panose="02070309020205020404" pitchFamily="49" charset="0"/>
                <a:cs typeface="Courier New" panose="02070309020205020404" pitchFamily="49" charset="0"/>
              </a:rPr>
              <a:t>Lock </a:t>
            </a:r>
            <a:r>
              <a:rPr lang="en-US" sz="2000" kern="0" dirty="0" err="1">
                <a:latin typeface="Courier New" panose="02070309020205020404" pitchFamily="49" charset="0"/>
                <a:cs typeface="Courier New" panose="02070309020205020404" pitchFamily="49" charset="0"/>
              </a:rPr>
              <a:t>pidlock</a:t>
            </a:r>
            <a:r>
              <a:rPr lang="en-US" sz="2000" kern="0" dirty="0">
                <a:latin typeface="Courier New" panose="02070309020205020404" pitchFamily="49" charset="0"/>
                <a:cs typeface="Courier New" panose="02070309020205020404" pitchFamily="49" charset="0"/>
              </a:rPr>
              <a:t>;</a:t>
            </a:r>
          </a:p>
          <a:p>
            <a:pPr marL="0" indent="0">
              <a:buNone/>
            </a:pPr>
            <a:r>
              <a:rPr lang="en-US" sz="2000" kern="0" dirty="0">
                <a:latin typeface="Courier New" panose="02070309020205020404" pitchFamily="49" charset="0"/>
                <a:cs typeface="Courier New" panose="02070309020205020404" pitchFamily="49" charset="0"/>
              </a:rPr>
              <a:t>Check: number of existing processes &lt; MAX_PROCS</a:t>
            </a:r>
          </a:p>
          <a:p>
            <a:pPr marL="0" indent="0">
              <a:buNone/>
            </a:pPr>
            <a:r>
              <a:rPr lang="en-US" sz="2000" kern="0" dirty="0" err="1">
                <a:latin typeface="Courier New"/>
                <a:cs typeface="Courier New"/>
              </a:rPr>
              <a:t>pidinfo_index</a:t>
            </a:r>
            <a:r>
              <a:rPr lang="en-US" sz="2000" kern="0" dirty="0">
                <a:latin typeface="Courier New"/>
                <a:cs typeface="Courier New"/>
              </a:rPr>
              <a:t> = </a:t>
            </a:r>
            <a:r>
              <a:rPr lang="en-US" sz="2000" kern="0" dirty="0" err="1">
                <a:latin typeface="Courier New"/>
                <a:cs typeface="Courier New"/>
              </a:rPr>
              <a:t>get_pidinfo_index</a:t>
            </a:r>
            <a:r>
              <a:rPr lang="en-US" sz="2000" kern="0" dirty="0">
                <a:latin typeface="Courier New"/>
                <a:cs typeface="Courier New"/>
              </a:rPr>
              <a:t>(</a:t>
            </a:r>
            <a:r>
              <a:rPr lang="en-US" sz="2000" kern="0" dirty="0" err="1">
                <a:latin typeface="Courier New"/>
                <a:cs typeface="Courier New"/>
              </a:rPr>
              <a:t>nextpid</a:t>
            </a:r>
            <a:r>
              <a:rPr lang="en-US" sz="2000" kern="0" dirty="0">
                <a:latin typeface="Courier New"/>
                <a:cs typeface="Courier New"/>
              </a:rPr>
              <a:t>);</a:t>
            </a:r>
          </a:p>
          <a:p>
            <a:pPr marL="0" indent="0">
              <a:buNone/>
            </a:pPr>
            <a:r>
              <a:rPr lang="en-US" sz="2000" kern="0" dirty="0">
                <a:latin typeface="Courier New"/>
                <a:cs typeface="Courier New"/>
              </a:rPr>
              <a:t>while (</a:t>
            </a:r>
            <a:r>
              <a:rPr lang="en-US" sz="2000" kern="0" dirty="0" err="1">
                <a:latin typeface="Courier New"/>
                <a:cs typeface="Courier New"/>
              </a:rPr>
              <a:t>pidinfoTable</a:t>
            </a:r>
            <a:r>
              <a:rPr lang="en-US" sz="2000" kern="0" dirty="0">
                <a:latin typeface="Courier New"/>
                <a:cs typeface="Courier New"/>
              </a:rPr>
              <a:t>[</a:t>
            </a:r>
            <a:r>
              <a:rPr lang="en-US" sz="2000" kern="0" dirty="0" err="1">
                <a:latin typeface="Courier New"/>
                <a:cs typeface="Courier New"/>
              </a:rPr>
              <a:t>pidinfo_index</a:t>
            </a:r>
            <a:r>
              <a:rPr lang="en-US" sz="2000" kern="0" dirty="0">
                <a:latin typeface="Courier New"/>
                <a:cs typeface="Courier New"/>
              </a:rPr>
              <a:t>] !available) { </a:t>
            </a:r>
          </a:p>
          <a:p>
            <a:pPr marL="0" indent="0">
              <a:buNone/>
            </a:pPr>
            <a:r>
              <a:rPr lang="en-US" sz="2000" kern="0" dirty="0">
                <a:latin typeface="Courier New"/>
                <a:cs typeface="Courier New"/>
              </a:rPr>
              <a:t>    increase </a:t>
            </a:r>
            <a:r>
              <a:rPr lang="en-US" sz="2000" kern="0" dirty="0" err="1">
                <a:latin typeface="Courier New"/>
                <a:cs typeface="Courier New"/>
              </a:rPr>
              <a:t>nextpid</a:t>
            </a:r>
            <a:r>
              <a:rPr lang="en-US" sz="2000" kern="0" dirty="0">
                <a:latin typeface="Courier New"/>
                <a:cs typeface="Courier New"/>
              </a:rPr>
              <a:t>;</a:t>
            </a:r>
          </a:p>
          <a:p>
            <a:pPr marL="0" indent="0">
              <a:buNone/>
            </a:pPr>
            <a:r>
              <a:rPr lang="en-US" sz="2000" kern="0" dirty="0">
                <a:latin typeface="Courier New"/>
                <a:cs typeface="Courier New"/>
              </a:rPr>
              <a:t>    </a:t>
            </a:r>
            <a:r>
              <a:rPr lang="en-US" sz="2000" kern="0" dirty="0" err="1">
                <a:latin typeface="Courier New"/>
                <a:cs typeface="Courier New"/>
              </a:rPr>
              <a:t>pidinfo_index</a:t>
            </a:r>
            <a:r>
              <a:rPr lang="en-US" sz="2000" kern="0" dirty="0">
                <a:latin typeface="Courier New"/>
                <a:cs typeface="Courier New"/>
              </a:rPr>
              <a:t> = </a:t>
            </a:r>
            <a:r>
              <a:rPr lang="en-US" sz="2000" kern="0" dirty="0" err="1">
                <a:latin typeface="Courier New"/>
                <a:cs typeface="Courier New"/>
              </a:rPr>
              <a:t>get_pidinfo_index</a:t>
            </a:r>
            <a:r>
              <a:rPr lang="en-US" sz="2000" kern="0" dirty="0">
                <a:latin typeface="Courier New"/>
                <a:cs typeface="Courier New"/>
              </a:rPr>
              <a:t>(</a:t>
            </a:r>
            <a:r>
              <a:rPr lang="en-US" sz="2000" kern="0" dirty="0" err="1">
                <a:latin typeface="Courier New"/>
                <a:cs typeface="Courier New"/>
              </a:rPr>
              <a:t>nextpid</a:t>
            </a:r>
            <a:r>
              <a:rPr lang="en-US" sz="2000" kern="0" dirty="0">
                <a:latin typeface="Courier New"/>
                <a:cs typeface="Courier New"/>
              </a:rPr>
              <a:t>);</a:t>
            </a:r>
          </a:p>
          <a:p>
            <a:pPr marL="0" indent="0">
              <a:buNone/>
            </a:pPr>
            <a:r>
              <a:rPr lang="en-US" sz="2000" kern="0" dirty="0">
                <a:latin typeface="Courier New"/>
                <a:cs typeface="Courier New"/>
              </a:rPr>
              <a:t>}</a:t>
            </a:r>
          </a:p>
          <a:p>
            <a:pPr marL="0" indent="0">
              <a:buNone/>
            </a:pPr>
            <a:r>
              <a:rPr lang="en-US" sz="2000" kern="0" dirty="0" err="1">
                <a:latin typeface="Courier New"/>
                <a:cs typeface="Courier New"/>
              </a:rPr>
              <a:t>pid</a:t>
            </a:r>
            <a:r>
              <a:rPr lang="en-US" sz="2000" kern="0" dirty="0">
                <a:latin typeface="Courier New"/>
                <a:cs typeface="Courier New"/>
              </a:rPr>
              <a:t> = </a:t>
            </a:r>
            <a:r>
              <a:rPr lang="en-US" sz="2000" kern="0" dirty="0" err="1">
                <a:latin typeface="Courier New"/>
                <a:cs typeface="Courier New"/>
              </a:rPr>
              <a:t>nextpid</a:t>
            </a:r>
            <a:r>
              <a:rPr lang="en-US" sz="2000" kern="0" dirty="0">
                <a:latin typeface="Courier New"/>
                <a:cs typeface="Courier New"/>
              </a:rPr>
              <a:t>;</a:t>
            </a:r>
          </a:p>
          <a:p>
            <a:pPr marL="0" indent="0">
              <a:buNone/>
            </a:pPr>
            <a:r>
              <a:rPr lang="en-US" sz="2000" kern="0" dirty="0">
                <a:latin typeface="Courier New"/>
                <a:cs typeface="Courier New"/>
              </a:rPr>
              <a:t>Increase </a:t>
            </a:r>
            <a:r>
              <a:rPr lang="en-US" sz="2000" kern="0" dirty="0" err="1">
                <a:latin typeface="Courier New"/>
                <a:cs typeface="Courier New"/>
              </a:rPr>
              <a:t>nextpid</a:t>
            </a:r>
            <a:r>
              <a:rPr lang="en-US" sz="2000" kern="0" dirty="0">
                <a:latin typeface="Courier New"/>
                <a:cs typeface="Courier New"/>
              </a:rPr>
              <a:t>;</a:t>
            </a:r>
          </a:p>
          <a:p>
            <a:pPr marL="0" indent="0">
              <a:buNone/>
            </a:pPr>
            <a:r>
              <a:rPr lang="en-US" sz="2000" kern="0" dirty="0" err="1">
                <a:latin typeface="Courier New"/>
                <a:cs typeface="Courier New"/>
              </a:rPr>
              <a:t>new_pidinfo</a:t>
            </a:r>
            <a:r>
              <a:rPr lang="en-US" sz="2000" kern="0" dirty="0">
                <a:latin typeface="Courier New"/>
                <a:cs typeface="Courier New"/>
              </a:rPr>
              <a:t> = </a:t>
            </a:r>
            <a:r>
              <a:rPr lang="en-US" sz="2000" kern="0" dirty="0" err="1">
                <a:latin typeface="Courier New"/>
                <a:cs typeface="Courier New"/>
              </a:rPr>
              <a:t>create_pidinfo</a:t>
            </a:r>
            <a:r>
              <a:rPr lang="en-US" sz="2000" kern="0" dirty="0">
                <a:latin typeface="Courier New"/>
                <a:cs typeface="Courier New"/>
              </a:rPr>
              <a:t>(</a:t>
            </a:r>
            <a:r>
              <a:rPr lang="en-US" sz="2000" kern="0" dirty="0" err="1">
                <a:latin typeface="Courier New"/>
                <a:cs typeface="Courier New"/>
              </a:rPr>
              <a:t>pid</a:t>
            </a:r>
            <a:r>
              <a:rPr lang="en-US" sz="2000" kern="0" dirty="0">
                <a:latin typeface="Courier New"/>
                <a:cs typeface="Courier New"/>
              </a:rPr>
              <a:t>, parent </a:t>
            </a:r>
            <a:r>
              <a:rPr lang="en-US" sz="2000" kern="0" dirty="0" err="1">
                <a:latin typeface="Courier New"/>
                <a:cs typeface="Courier New"/>
              </a:rPr>
              <a:t>pid</a:t>
            </a:r>
            <a:r>
              <a:rPr lang="en-US" sz="2000" kern="0" dirty="0">
                <a:latin typeface="Courier New"/>
                <a:cs typeface="Courier New"/>
              </a:rPr>
              <a:t>);</a:t>
            </a:r>
          </a:p>
          <a:p>
            <a:pPr marL="0" indent="0">
              <a:buNone/>
            </a:pPr>
            <a:r>
              <a:rPr lang="en-US" sz="2000" kern="0" dirty="0">
                <a:latin typeface="Courier New"/>
                <a:cs typeface="Courier New"/>
              </a:rPr>
              <a:t>Add </a:t>
            </a:r>
            <a:r>
              <a:rPr lang="en-US" sz="2000" kern="0" dirty="0" err="1">
                <a:latin typeface="Courier New"/>
                <a:cs typeface="Courier New"/>
              </a:rPr>
              <a:t>new_pidinfo</a:t>
            </a:r>
            <a:r>
              <a:rPr lang="en-US" sz="2000" kern="0" dirty="0">
                <a:latin typeface="Courier New"/>
                <a:cs typeface="Courier New"/>
              </a:rPr>
              <a:t> into </a:t>
            </a:r>
            <a:r>
              <a:rPr lang="en-US" sz="2000" kern="0" dirty="0" err="1">
                <a:latin typeface="Courier New"/>
                <a:cs typeface="Courier New"/>
              </a:rPr>
              <a:t>pidinfoTable</a:t>
            </a:r>
            <a:r>
              <a:rPr lang="en-US" sz="2000" kern="0" dirty="0">
                <a:latin typeface="Courier New"/>
                <a:cs typeface="Courier New"/>
              </a:rPr>
              <a:t>;</a:t>
            </a:r>
          </a:p>
          <a:p>
            <a:pPr marL="0" indent="0">
              <a:buNone/>
            </a:pPr>
            <a:r>
              <a:rPr lang="en-US" sz="2000" kern="0" dirty="0">
                <a:latin typeface="Courier New"/>
                <a:cs typeface="Courier New"/>
              </a:rPr>
              <a:t>Unlock </a:t>
            </a:r>
            <a:r>
              <a:rPr lang="en-US" sz="2000" kern="0" dirty="0" err="1">
                <a:latin typeface="Courier New"/>
                <a:cs typeface="Courier New"/>
              </a:rPr>
              <a:t>pidlock</a:t>
            </a:r>
            <a:r>
              <a:rPr lang="en-US" sz="2000" kern="0" dirty="0">
                <a:latin typeface="Courier New"/>
                <a:cs typeface="Courier New"/>
              </a:rPr>
              <a:t>;</a:t>
            </a:r>
          </a:p>
          <a:p>
            <a:pPr marL="0" indent="0">
              <a:buNone/>
            </a:pPr>
            <a:r>
              <a:rPr lang="en-US" sz="2000" kern="0" dirty="0">
                <a:latin typeface="Courier New"/>
                <a:cs typeface="Courier New"/>
              </a:rPr>
              <a:t>Return </a:t>
            </a:r>
            <a:r>
              <a:rPr lang="en-US" sz="2000" kern="0" dirty="0" err="1">
                <a:latin typeface="Courier New"/>
                <a:cs typeface="Courier New"/>
              </a:rPr>
              <a:t>pid</a:t>
            </a:r>
            <a:r>
              <a:rPr lang="en-US" sz="2000" kern="0" dirty="0">
                <a:latin typeface="Courier New"/>
                <a:cs typeface="Courier New"/>
              </a:rPr>
              <a:t>;</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70</a:t>
            </a:fld>
            <a:endParaRPr lang="en-US"/>
          </a:p>
        </p:txBody>
      </p:sp>
    </p:spTree>
    <p:extLst>
      <p:ext uri="{BB962C8B-B14F-4D97-AF65-F5344CB8AC3E}">
        <p14:creationId xmlns:p14="http://schemas.microsoft.com/office/powerpoint/2010/main" val="1717612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600200" y="152400"/>
            <a:ext cx="9067800" cy="1600200"/>
          </a:xfrm>
        </p:spPr>
        <p:txBody>
          <a:bodyPr/>
          <a:lstStyle/>
          <a:p>
            <a:pPr eaLnBrk="1" hangingPunct="1">
              <a:spcBef>
                <a:spcPts val="1200"/>
              </a:spcBef>
            </a:pPr>
            <a:r>
              <a:rPr lang="en-US" sz="4000" dirty="0">
                <a:cs typeface="Calibri"/>
              </a:rPr>
              <a:t>Project 4: How to Implement system call </a:t>
            </a:r>
            <a:r>
              <a:rPr lang="en-US" sz="4000" dirty="0">
                <a:solidFill>
                  <a:schemeClr val="accent2"/>
                </a:solidFill>
                <a:cs typeface="Calibri"/>
              </a:rPr>
              <a:t/>
            </a:r>
            <a:br>
              <a:rPr lang="en-US" sz="4000" dirty="0">
                <a:solidFill>
                  <a:schemeClr val="accent2"/>
                </a:solidFill>
                <a:cs typeface="Calibri"/>
              </a:rPr>
            </a:br>
            <a:r>
              <a:rPr lang="en-US" sz="4000" dirty="0" err="1">
                <a:solidFill>
                  <a:schemeClr val="accent2"/>
                </a:solidFill>
                <a:latin typeface="Courier New" panose="02070309020205020404" pitchFamily="49" charset="0"/>
                <a:cs typeface="Courier New" panose="02070309020205020404" pitchFamily="49" charset="0"/>
              </a:rPr>
              <a:t>waitpid</a:t>
            </a:r>
            <a:r>
              <a:rPr lang="en-US" sz="4000" dirty="0">
                <a:solidFill>
                  <a:schemeClr val="accent2"/>
                </a:solidFill>
                <a:latin typeface="Courier New" panose="02070309020205020404" pitchFamily="49" charset="0"/>
                <a:cs typeface="Courier New" panose="02070309020205020404" pitchFamily="49" charset="0"/>
              </a:rPr>
              <a:t>?</a:t>
            </a:r>
            <a:endParaRPr lang="en-US" sz="2800" dirty="0">
              <a:solidFill>
                <a:schemeClr val="accent2"/>
              </a:solidFill>
              <a:latin typeface="Courier New"/>
              <a:ea typeface="MS PGothic" charset="0"/>
              <a:cs typeface="Courier New"/>
            </a:endParaRPr>
          </a:p>
        </p:txBody>
      </p:sp>
      <p:sp>
        <p:nvSpPr>
          <p:cNvPr id="5" name="Rectangle 3"/>
          <p:cNvSpPr txBox="1">
            <a:spLocks/>
          </p:cNvSpPr>
          <p:nvPr/>
        </p:nvSpPr>
        <p:spPr bwMode="auto">
          <a:xfrm>
            <a:off x="19050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err="1">
                <a:latin typeface="Calibri" panose="020F0502020204030204" pitchFamily="34" charset="0"/>
                <a:cs typeface="Courier New"/>
              </a:rPr>
              <a:t>Userland</a:t>
            </a:r>
            <a:r>
              <a:rPr lang="en-US" kern="0" dirty="0">
                <a:latin typeface="Calibri" panose="020F0502020204030204" pitchFamily="34" charset="0"/>
                <a:cs typeface="Courier New"/>
              </a:rPr>
              <a:t>: </a:t>
            </a:r>
          </a:p>
          <a:p>
            <a:pPr marL="0" indent="0">
              <a:buNone/>
            </a:pP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waitpid</a:t>
            </a:r>
            <a:r>
              <a:rPr lang="en-US" sz="2000" kern="0" dirty="0">
                <a:latin typeface="Courier New" panose="02070309020205020404" pitchFamily="49" charset="0"/>
                <a:cs typeface="Courier New" panose="02070309020205020404" pitchFamily="49" charset="0"/>
              </a:rPr>
              <a:t>(</a:t>
            </a:r>
            <a:r>
              <a:rPr lang="en-US" sz="2000" kern="0" dirty="0" err="1">
                <a:latin typeface="Courier New" panose="02070309020205020404" pitchFamily="49" charset="0"/>
                <a:cs typeface="Courier New" panose="02070309020205020404" pitchFamily="49" charset="0"/>
              </a:rPr>
              <a:t>pid_t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pid</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returncode</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flags);</a:t>
            </a:r>
          </a:p>
          <a:p>
            <a:pPr marL="0" indent="0">
              <a:buNone/>
            </a:pPr>
            <a:endParaRPr lang="en-US" sz="2000" kern="0" dirty="0">
              <a:latin typeface="Courier New" panose="02070309020205020404" pitchFamily="49" charset="0"/>
              <a:cs typeface="Courier New" panose="02070309020205020404" pitchFamily="49" charset="0"/>
            </a:endParaRPr>
          </a:p>
          <a:p>
            <a:r>
              <a:rPr lang="en-US" kern="0" dirty="0">
                <a:latin typeface="Calibri" panose="020F0502020204030204" pitchFamily="34" charset="0"/>
                <a:cs typeface="Courier New"/>
              </a:rPr>
              <a:t>Manual page: waitpid.html</a:t>
            </a:r>
          </a:p>
          <a:p>
            <a:pPr lvl="1"/>
            <a:r>
              <a:rPr lang="en-US" dirty="0"/>
              <a:t>Wait for the process specified by </a:t>
            </a:r>
            <a:r>
              <a:rPr lang="en-US" i="1" dirty="0" err="1"/>
              <a:t>pid</a:t>
            </a:r>
            <a:r>
              <a:rPr lang="en-US" dirty="0"/>
              <a:t> to exit</a:t>
            </a:r>
          </a:p>
          <a:p>
            <a:pPr lvl="1"/>
            <a:r>
              <a:rPr lang="en-US" dirty="0"/>
              <a:t>Return its exit code in the integer pointed to by </a:t>
            </a:r>
            <a:r>
              <a:rPr lang="en-US" i="1" dirty="0" err="1"/>
              <a:t>returncode</a:t>
            </a:r>
            <a:r>
              <a:rPr lang="en-US" dirty="0"/>
              <a:t>. </a:t>
            </a:r>
          </a:p>
          <a:p>
            <a:pPr lvl="1"/>
            <a:r>
              <a:rPr lang="en-US" dirty="0"/>
              <a:t>If that process has exited already, </a:t>
            </a:r>
            <a:r>
              <a:rPr lang="en-US" dirty="0" err="1"/>
              <a:t>waitpid</a:t>
            </a:r>
            <a:r>
              <a:rPr lang="en-US" dirty="0"/>
              <a:t> returns immediately. If that process does not exist, </a:t>
            </a:r>
            <a:r>
              <a:rPr lang="en-US" dirty="0" err="1"/>
              <a:t>waitpid</a:t>
            </a:r>
            <a:r>
              <a:rPr lang="en-US" dirty="0"/>
              <a:t> fails.</a:t>
            </a:r>
            <a:endParaRPr lang="en-US" kern="0" dirty="0">
              <a:latin typeface="Calibri" panose="020F0502020204030204" pitchFamily="34" charset="0"/>
              <a:cs typeface="Courier New"/>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71</a:t>
            </a:fld>
            <a:endParaRPr lang="en-US"/>
          </a:p>
        </p:txBody>
      </p:sp>
    </p:spTree>
    <p:extLst>
      <p:ext uri="{BB962C8B-B14F-4D97-AF65-F5344CB8AC3E}">
        <p14:creationId xmlns:p14="http://schemas.microsoft.com/office/powerpoint/2010/main" val="938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600200" y="152400"/>
            <a:ext cx="9067800" cy="1600200"/>
          </a:xfrm>
        </p:spPr>
        <p:txBody>
          <a:bodyPr/>
          <a:lstStyle/>
          <a:p>
            <a:pPr eaLnBrk="1" hangingPunct="1">
              <a:spcBef>
                <a:spcPts val="1200"/>
              </a:spcBef>
            </a:pPr>
            <a:r>
              <a:rPr lang="en-US" sz="4000" dirty="0">
                <a:cs typeface="Calibri"/>
              </a:rPr>
              <a:t>Project 4: How to Implement system call </a:t>
            </a:r>
            <a:r>
              <a:rPr lang="en-US" sz="4000" dirty="0" err="1">
                <a:solidFill>
                  <a:srgbClr val="002060"/>
                </a:solidFill>
                <a:latin typeface="Courier New" panose="02070309020205020404" pitchFamily="49" charset="0"/>
                <a:cs typeface="Courier New" panose="02070309020205020404" pitchFamily="49" charset="0"/>
              </a:rPr>
              <a:t>sys_waitpid</a:t>
            </a:r>
            <a:r>
              <a:rPr lang="en-US" sz="4000" dirty="0">
                <a:solidFill>
                  <a:srgbClr val="002060"/>
                </a:solidFill>
                <a:latin typeface="Courier New" panose="02070309020205020404" pitchFamily="49" charset="0"/>
                <a:cs typeface="Courier New" panose="02070309020205020404" pitchFamily="49" charset="0"/>
              </a:rPr>
              <a:t>?</a:t>
            </a:r>
            <a:endParaRPr lang="en-US" sz="2800" dirty="0">
              <a:solidFill>
                <a:srgbClr val="FF0000"/>
              </a:solidFill>
              <a:latin typeface="Courier New"/>
              <a:ea typeface="MS PGothic" charset="0"/>
              <a:cs typeface="Courier New"/>
            </a:endParaRPr>
          </a:p>
        </p:txBody>
      </p:sp>
      <p:sp>
        <p:nvSpPr>
          <p:cNvPr id="5" name="Rectangle 3"/>
          <p:cNvSpPr txBox="1">
            <a:spLocks/>
          </p:cNvSpPr>
          <p:nvPr/>
        </p:nvSpPr>
        <p:spPr bwMode="auto">
          <a:xfrm>
            <a:off x="1905000" y="16002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pPr marL="0" indent="0">
              <a:buNone/>
            </a:pPr>
            <a:r>
              <a:rPr lang="en-US" kern="0" dirty="0">
                <a:latin typeface="Calibri" panose="020F0502020204030204" pitchFamily="34" charset="0"/>
                <a:cs typeface="Courier New" panose="02070309020205020404" pitchFamily="49" charset="0"/>
              </a:rPr>
              <a:t>In </a:t>
            </a:r>
            <a:r>
              <a:rPr lang="en-US" kern="0" dirty="0" err="1">
                <a:latin typeface="Calibri" panose="020F0502020204030204" pitchFamily="34" charset="0"/>
                <a:cs typeface="Courier New" panose="02070309020205020404" pitchFamily="49" charset="0"/>
              </a:rPr>
              <a:t>Userland</a:t>
            </a:r>
            <a:r>
              <a:rPr lang="en-US" kern="0" dirty="0">
                <a:latin typeface="Calibri" panose="020F0502020204030204" pitchFamily="34" charset="0"/>
                <a:cs typeface="Courier New" panose="02070309020205020404" pitchFamily="49" charset="0"/>
              </a:rPr>
              <a:t>:</a:t>
            </a:r>
          </a:p>
          <a:p>
            <a:pPr marL="0" indent="0">
              <a:buNone/>
            </a:pP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waitpid</a:t>
            </a:r>
            <a:r>
              <a:rPr lang="en-US" sz="2000" kern="0" dirty="0">
                <a:latin typeface="Courier New" panose="02070309020205020404" pitchFamily="49" charset="0"/>
                <a:cs typeface="Courier New" panose="02070309020205020404" pitchFamily="49" charset="0"/>
              </a:rPr>
              <a:t>(</a:t>
            </a:r>
            <a:r>
              <a:rPr lang="en-US" sz="2000" kern="0" dirty="0" err="1">
                <a:latin typeface="Courier New" panose="02070309020205020404" pitchFamily="49" charset="0"/>
                <a:cs typeface="Courier New" panose="02070309020205020404" pitchFamily="49" charset="0"/>
              </a:rPr>
              <a:t>pid_t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pid</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returncode</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flags);</a:t>
            </a:r>
          </a:p>
          <a:p>
            <a:r>
              <a:rPr lang="en-US" kern="0" dirty="0">
                <a:latin typeface="Calibri" panose="020F0502020204030204" pitchFamily="34" charset="0"/>
                <a:cs typeface="Courier New"/>
              </a:rPr>
              <a:t>Two Implementation Strategies:</a:t>
            </a:r>
          </a:p>
          <a:p>
            <a:pPr lvl="1"/>
            <a:r>
              <a:rPr lang="en-US" kern="0" dirty="0">
                <a:solidFill>
                  <a:srgbClr val="FF0000"/>
                </a:solidFill>
                <a:latin typeface="Calibri" panose="020F0502020204030204" pitchFamily="34" charset="0"/>
                <a:cs typeface="Courier New"/>
              </a:rPr>
              <a:t>Strategy 2 is recommended. Why?</a:t>
            </a:r>
          </a:p>
          <a:p>
            <a:r>
              <a:rPr lang="en-US" kern="0" dirty="0">
                <a:latin typeface="Calibri" panose="020F0502020204030204" pitchFamily="34" charset="0"/>
                <a:cs typeface="Courier New"/>
              </a:rPr>
              <a:t>Implement this </a:t>
            </a:r>
            <a:r>
              <a:rPr lang="en-US" kern="0" dirty="0" err="1">
                <a:latin typeface="Calibri" panose="020F0502020204030204" pitchFamily="34" charset="0"/>
                <a:cs typeface="Courier New"/>
              </a:rPr>
              <a:t>syscall</a:t>
            </a:r>
            <a:r>
              <a:rPr lang="en-US" kern="0" dirty="0">
                <a:latin typeface="Calibri" panose="020F0502020204030204" pitchFamily="34" charset="0"/>
                <a:cs typeface="Courier New"/>
              </a:rPr>
              <a:t> in </a:t>
            </a:r>
          </a:p>
          <a:p>
            <a:pPr lvl="1"/>
            <a:r>
              <a:rPr lang="en-US" kern="0" dirty="0">
                <a:latin typeface="Calibri" panose="020F0502020204030204" pitchFamily="34" charset="0"/>
                <a:cs typeface="Courier New"/>
              </a:rPr>
              <a:t>Strategy 1: </a:t>
            </a:r>
            <a:r>
              <a:rPr lang="en-US" kern="0" dirty="0" err="1">
                <a:latin typeface="Courier New" panose="02070309020205020404" pitchFamily="49" charset="0"/>
                <a:cs typeface="Courier New" panose="02070309020205020404" pitchFamily="49" charset="0"/>
              </a:rPr>
              <a:t>sys_waitpid</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does everything </a:t>
            </a:r>
          </a:p>
          <a:p>
            <a:pPr marL="457200" lvl="1" indent="0">
              <a:buNone/>
            </a:pPr>
            <a:r>
              <a:rPr lang="en-US" kern="0" dirty="0">
                <a:solidFill>
                  <a:srgbClr val="FF0000"/>
                </a:solidFill>
                <a:latin typeface="Calibri" panose="020F0502020204030204" pitchFamily="34" charset="0"/>
                <a:cs typeface="Courier New"/>
              </a:rPr>
              <a:t>OR</a:t>
            </a:r>
            <a:r>
              <a:rPr lang="en-US" kern="0" dirty="0">
                <a:latin typeface="Calibri" panose="020F0502020204030204" pitchFamily="34" charset="0"/>
                <a:cs typeface="Courier New"/>
              </a:rPr>
              <a:t> </a:t>
            </a:r>
          </a:p>
          <a:p>
            <a:pPr lvl="1"/>
            <a:r>
              <a:rPr lang="en-US" kern="0" dirty="0">
                <a:latin typeface="Calibri" panose="020F0502020204030204" pitchFamily="34" charset="0"/>
                <a:cs typeface="Courier New"/>
              </a:rPr>
              <a:t>Strategy 2: Let </a:t>
            </a:r>
            <a:r>
              <a:rPr lang="en-US" kern="0" dirty="0" err="1">
                <a:latin typeface="Courier New" panose="02070309020205020404" pitchFamily="49" charset="0"/>
                <a:cs typeface="Courier New" panose="02070309020205020404" pitchFamily="49" charset="0"/>
              </a:rPr>
              <a:t>sys_waitpid</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 pass information to </a:t>
            </a:r>
            <a:r>
              <a:rPr lang="en-US" kern="0" dirty="0" err="1">
                <a:latin typeface="Courier New" panose="02070309020205020404" pitchFamily="49" charset="0"/>
                <a:cs typeface="Courier New" panose="02070309020205020404" pitchFamily="49" charset="0"/>
              </a:rPr>
              <a:t>pid_wait</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 to do all the work. </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72</a:t>
            </a:fld>
            <a:endParaRPr lang="en-US"/>
          </a:p>
        </p:txBody>
      </p:sp>
    </p:spTree>
    <p:extLst>
      <p:ext uri="{BB962C8B-B14F-4D97-AF65-F5344CB8AC3E}">
        <p14:creationId xmlns:p14="http://schemas.microsoft.com/office/powerpoint/2010/main" val="18451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600200" y="152400"/>
            <a:ext cx="9067800" cy="1600200"/>
          </a:xfrm>
        </p:spPr>
        <p:txBody>
          <a:bodyPr/>
          <a:lstStyle/>
          <a:p>
            <a:pPr eaLnBrk="1" hangingPunct="1">
              <a:spcBef>
                <a:spcPts val="1200"/>
              </a:spcBef>
            </a:pPr>
            <a:r>
              <a:rPr lang="en-US" sz="4000" dirty="0">
                <a:cs typeface="Calibri"/>
              </a:rPr>
              <a:t>Project 4: How to implement system call </a:t>
            </a:r>
            <a:r>
              <a:rPr lang="en-US" sz="4000" dirty="0" err="1">
                <a:solidFill>
                  <a:schemeClr val="accent2"/>
                </a:solidFill>
                <a:latin typeface="Courier New" panose="02070309020205020404" pitchFamily="49" charset="0"/>
                <a:cs typeface="Courier New" panose="02070309020205020404" pitchFamily="49" charset="0"/>
              </a:rPr>
              <a:t>pid_wait</a:t>
            </a:r>
            <a:r>
              <a:rPr lang="en-US" sz="4000" dirty="0">
                <a:solidFill>
                  <a:schemeClr val="accent2"/>
                </a:solidFill>
                <a:latin typeface="Courier New" panose="02070309020205020404" pitchFamily="49" charset="0"/>
                <a:cs typeface="Courier New" panose="02070309020205020404" pitchFamily="49" charset="0"/>
              </a:rPr>
              <a:t>()?</a:t>
            </a:r>
            <a:endParaRPr lang="en-US" sz="2800" dirty="0">
              <a:solidFill>
                <a:schemeClr val="accent2"/>
              </a:solidFill>
              <a:latin typeface="Courier New"/>
              <a:ea typeface="MS PGothic" charset="0"/>
              <a:cs typeface="Courier New"/>
            </a:endParaRPr>
          </a:p>
        </p:txBody>
      </p:sp>
      <p:sp>
        <p:nvSpPr>
          <p:cNvPr id="5" name="Rectangle 3"/>
          <p:cNvSpPr txBox="1">
            <a:spLocks/>
          </p:cNvSpPr>
          <p:nvPr/>
        </p:nvSpPr>
        <p:spPr bwMode="auto">
          <a:xfrm>
            <a:off x="1905000" y="1600200"/>
            <a:ext cx="8458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pPr marL="0" indent="0">
              <a:buNone/>
            </a:pPr>
            <a:r>
              <a:rPr lang="en-US" kern="0" dirty="0">
                <a:latin typeface="Calibri" panose="020F0502020204030204" pitchFamily="34" charset="0"/>
                <a:cs typeface="Courier New" panose="02070309020205020404" pitchFamily="49" charset="0"/>
              </a:rPr>
              <a:t>In Kernel:</a:t>
            </a:r>
          </a:p>
          <a:p>
            <a:pPr marL="0" indent="0">
              <a:buNone/>
            </a:pP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a:t>
            </a:r>
          </a:p>
          <a:p>
            <a:pPr marL="0" indent="0">
              <a:buNone/>
            </a:pPr>
            <a:r>
              <a:rPr lang="en-US" sz="2000" kern="0" dirty="0" err="1">
                <a:latin typeface="Courier New" panose="02070309020205020404" pitchFamily="49" charset="0"/>
                <a:cs typeface="Courier New" panose="02070309020205020404" pitchFamily="49" charset="0"/>
              </a:rPr>
              <a:t>pid_wait</a:t>
            </a:r>
            <a:r>
              <a:rPr lang="en-US" sz="2000" kern="0" dirty="0">
                <a:latin typeface="Courier New" panose="02070309020205020404" pitchFamily="49" charset="0"/>
                <a:cs typeface="Courier New" panose="02070309020205020404" pitchFamily="49" charset="0"/>
              </a:rPr>
              <a:t>(</a:t>
            </a:r>
            <a:r>
              <a:rPr lang="en-US" sz="2000" kern="0" dirty="0" err="1">
                <a:latin typeface="Courier New" panose="02070309020205020404" pitchFamily="49" charset="0"/>
                <a:cs typeface="Courier New" panose="02070309020205020404" pitchFamily="49" charset="0"/>
              </a:rPr>
              <a:t>pid_t</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wpid</a:t>
            </a:r>
            <a:r>
              <a:rPr lang="en-US" sz="2000" kern="0" dirty="0">
                <a:latin typeface="Courier New" panose="02070309020205020404" pitchFamily="49" charset="0"/>
                <a:cs typeface="Courier New" panose="02070309020205020404" pitchFamily="49" charset="0"/>
              </a:rPr>
              <a:t>,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*status, </a:t>
            </a:r>
            <a:r>
              <a:rPr lang="en-US" sz="2000" kern="0" dirty="0" err="1">
                <a:latin typeface="Courier New" panose="02070309020205020404" pitchFamily="49" charset="0"/>
                <a:cs typeface="Courier New" panose="02070309020205020404" pitchFamily="49" charset="0"/>
              </a:rPr>
              <a:t>int</a:t>
            </a:r>
            <a:r>
              <a:rPr lang="en-US" sz="2000" kern="0" dirty="0">
                <a:latin typeface="Courier New" panose="02070309020205020404" pitchFamily="49" charset="0"/>
                <a:cs typeface="Courier New" panose="02070309020205020404" pitchFamily="49" charset="0"/>
              </a:rPr>
              <a:t> flags, </a:t>
            </a:r>
            <a:r>
              <a:rPr lang="en-US" sz="2000" kern="0" dirty="0" err="1">
                <a:latin typeface="Courier New" panose="02070309020205020404" pitchFamily="49" charset="0"/>
                <a:cs typeface="Courier New" panose="02070309020205020404" pitchFamily="49" charset="0"/>
              </a:rPr>
              <a:t>pid_t</a:t>
            </a:r>
            <a:r>
              <a:rPr lang="en-US" sz="2000" kern="0" dirty="0">
                <a:latin typeface="Courier New" panose="02070309020205020404" pitchFamily="49" charset="0"/>
                <a:cs typeface="Courier New" panose="02070309020205020404" pitchFamily="49" charset="0"/>
              </a:rPr>
              <a:t> *ret)</a:t>
            </a:r>
          </a:p>
          <a:p>
            <a:pPr marL="0" indent="0">
              <a:buNone/>
            </a:pPr>
            <a:endParaRPr lang="en-US" kern="0" dirty="0">
              <a:latin typeface="Calibri" panose="020F0502020204030204" pitchFamily="34" charset="0"/>
              <a:cs typeface="Courier New"/>
            </a:endParaRPr>
          </a:p>
          <a:p>
            <a:r>
              <a:rPr lang="en-US" kern="0" dirty="0">
                <a:latin typeface="Calibri" panose="020F0502020204030204" pitchFamily="34" charset="0"/>
                <a:cs typeface="Courier New"/>
              </a:rPr>
              <a:t>This is a synchronization problem: use condition variable	</a:t>
            </a:r>
          </a:p>
          <a:p>
            <a:endParaRPr lang="en-US" kern="0" dirty="0">
              <a:latin typeface="Calibri" panose="020F0502020204030204" pitchFamily="34" charset="0"/>
              <a:cs typeface="Courier New"/>
            </a:endParaRPr>
          </a:p>
          <a:p>
            <a:r>
              <a:rPr lang="en-US" kern="0" dirty="0">
                <a:latin typeface="Calibri" panose="020F0502020204030204" pitchFamily="34" charset="0"/>
                <a:cs typeface="Courier New"/>
              </a:rPr>
              <a:t>A parent waits for its child</a:t>
            </a:r>
          </a:p>
          <a:p>
            <a:endParaRPr lang="en-US" kern="0" dirty="0">
              <a:latin typeface="Calibri" panose="020F0502020204030204" pitchFamily="34" charset="0"/>
              <a:cs typeface="Courier New"/>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73</a:t>
            </a:fld>
            <a:endParaRPr lang="en-US"/>
          </a:p>
        </p:txBody>
      </p:sp>
    </p:spTree>
    <p:extLst>
      <p:ext uri="{BB962C8B-B14F-4D97-AF65-F5344CB8AC3E}">
        <p14:creationId xmlns:p14="http://schemas.microsoft.com/office/powerpoint/2010/main" val="17631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524000" y="152400"/>
            <a:ext cx="9144000" cy="609600"/>
          </a:xfrm>
        </p:spPr>
        <p:txBody>
          <a:bodyPr/>
          <a:lstStyle/>
          <a:p>
            <a:pPr eaLnBrk="1" hangingPunct="1">
              <a:spcBef>
                <a:spcPts val="1200"/>
              </a:spcBef>
            </a:pPr>
            <a:r>
              <a:rPr lang="en-US" sz="2000" dirty="0">
                <a:solidFill>
                  <a:srgbClr val="002060"/>
                </a:solidFill>
                <a:cs typeface="Calibri"/>
              </a:rPr>
              <a:t>Algorithm 2: </a:t>
            </a:r>
            <a:r>
              <a:rPr lang="en-US" sz="2000" dirty="0" err="1">
                <a:solidFill>
                  <a:srgbClr val="FF0000"/>
                </a:solidFill>
                <a:latin typeface="Courier New"/>
                <a:cs typeface="Courier New"/>
              </a:rPr>
              <a:t>pid_wait</a:t>
            </a:r>
            <a:r>
              <a:rPr lang="en-US" sz="2000" dirty="0">
                <a:solidFill>
                  <a:srgbClr val="FF0000"/>
                </a:solidFill>
                <a:latin typeface="Courier New"/>
                <a:cs typeface="Courier New"/>
              </a:rPr>
              <a:t>(</a:t>
            </a:r>
            <a:r>
              <a:rPr lang="en-US" sz="2000" dirty="0" err="1">
                <a:solidFill>
                  <a:srgbClr val="FF0000"/>
                </a:solidFill>
                <a:latin typeface="Courier New"/>
                <a:cs typeface="Courier New"/>
              </a:rPr>
              <a:t>pid_t</a:t>
            </a:r>
            <a:r>
              <a:rPr lang="en-US" sz="2000" dirty="0">
                <a:solidFill>
                  <a:srgbClr val="FF0000"/>
                </a:solidFill>
                <a:latin typeface="Courier New"/>
                <a:cs typeface="Courier New"/>
              </a:rPr>
              <a:t> </a:t>
            </a:r>
            <a:r>
              <a:rPr lang="en-US" sz="2000" dirty="0" err="1">
                <a:solidFill>
                  <a:srgbClr val="FF0000"/>
                </a:solidFill>
                <a:latin typeface="Courier New"/>
                <a:cs typeface="Courier New"/>
              </a:rPr>
              <a:t>wpid</a:t>
            </a:r>
            <a:r>
              <a:rPr lang="en-US" sz="2000" dirty="0">
                <a:solidFill>
                  <a:srgbClr val="FF0000"/>
                </a:solidFill>
                <a:latin typeface="Courier New"/>
                <a:cs typeface="Courier New"/>
              </a:rPr>
              <a:t>, </a:t>
            </a:r>
            <a:r>
              <a:rPr lang="en-US" sz="2000" dirty="0" err="1">
                <a:solidFill>
                  <a:srgbClr val="FF0000"/>
                </a:solidFill>
                <a:latin typeface="Courier New"/>
                <a:cs typeface="Courier New"/>
              </a:rPr>
              <a:t>int</a:t>
            </a:r>
            <a:r>
              <a:rPr lang="en-US" sz="2000" dirty="0">
                <a:solidFill>
                  <a:srgbClr val="FF0000"/>
                </a:solidFill>
                <a:latin typeface="Courier New"/>
                <a:cs typeface="Courier New"/>
              </a:rPr>
              <a:t> *status, </a:t>
            </a:r>
            <a:r>
              <a:rPr lang="en-US" sz="2000" dirty="0" err="1">
                <a:solidFill>
                  <a:srgbClr val="FF0000"/>
                </a:solidFill>
                <a:latin typeface="Courier New"/>
                <a:cs typeface="Courier New"/>
              </a:rPr>
              <a:t>int</a:t>
            </a:r>
            <a:r>
              <a:rPr lang="en-US" sz="2000" dirty="0">
                <a:solidFill>
                  <a:srgbClr val="FF0000"/>
                </a:solidFill>
                <a:latin typeface="Courier New"/>
                <a:cs typeface="Courier New"/>
              </a:rPr>
              <a:t> flags, </a:t>
            </a:r>
            <a:r>
              <a:rPr lang="en-US" sz="2000" dirty="0" err="1">
                <a:solidFill>
                  <a:srgbClr val="FF0000"/>
                </a:solidFill>
                <a:latin typeface="Courier New"/>
                <a:cs typeface="Courier New"/>
              </a:rPr>
              <a:t>pid_t</a:t>
            </a:r>
            <a:r>
              <a:rPr lang="en-US" sz="2000" dirty="0">
                <a:solidFill>
                  <a:srgbClr val="FF0000"/>
                </a:solidFill>
                <a:latin typeface="Courier New"/>
                <a:cs typeface="Courier New"/>
              </a:rPr>
              <a:t> *ret)</a:t>
            </a:r>
            <a:endParaRPr lang="en-US" sz="2000" dirty="0">
              <a:solidFill>
                <a:srgbClr val="FF0000"/>
              </a:solidFill>
              <a:latin typeface="Courier New"/>
              <a:ea typeface="MS PGothic" charset="0"/>
              <a:cs typeface="Courier New"/>
            </a:endParaRPr>
          </a:p>
        </p:txBody>
      </p:sp>
      <p:sp>
        <p:nvSpPr>
          <p:cNvPr id="4" name="Rectangle 3"/>
          <p:cNvSpPr txBox="1">
            <a:spLocks/>
          </p:cNvSpPr>
          <p:nvPr/>
        </p:nvSpPr>
        <p:spPr bwMode="auto">
          <a:xfrm>
            <a:off x="1828800" y="762000"/>
            <a:ext cx="8686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pPr marL="0" indent="0">
              <a:buNone/>
            </a:pPr>
            <a:r>
              <a:rPr lang="en-US" sz="2000" kern="0" dirty="0">
                <a:solidFill>
                  <a:srgbClr val="002060"/>
                </a:solidFill>
                <a:latin typeface="Courier New" panose="02070309020205020404" pitchFamily="49" charset="0"/>
                <a:cs typeface="Courier New" panose="02070309020205020404" pitchFamily="49" charset="0"/>
              </a:rPr>
              <a:t>If (wait for itself) return EINVAL;</a:t>
            </a:r>
          </a:p>
          <a:p>
            <a:pPr marL="0" indent="0">
              <a:buNone/>
            </a:pPr>
            <a:r>
              <a:rPr lang="en-US" sz="2000" kern="0" dirty="0">
                <a:latin typeface="Courier New" panose="02070309020205020404" pitchFamily="49" charset="0"/>
                <a:cs typeface="Courier New" panose="02070309020205020404" pitchFamily="49" charset="0"/>
              </a:rPr>
              <a:t>Lock </a:t>
            </a:r>
            <a:r>
              <a:rPr lang="en-US" sz="2000" kern="0" dirty="0" err="1">
                <a:latin typeface="Courier New" panose="02070309020205020404" pitchFamily="49" charset="0"/>
                <a:cs typeface="Courier New" panose="02070309020205020404" pitchFamily="49" charset="0"/>
              </a:rPr>
              <a:t>pidlock</a:t>
            </a:r>
            <a:r>
              <a:rPr lang="en-US" sz="2000" kern="0" dirty="0">
                <a:latin typeface="Courier New" panose="02070309020205020404" pitchFamily="49" charset="0"/>
                <a:cs typeface="Courier New" panose="02070309020205020404" pitchFamily="49" charset="0"/>
              </a:rPr>
              <a:t>;</a:t>
            </a:r>
          </a:p>
          <a:p>
            <a:pPr marL="0" indent="0">
              <a:buNone/>
            </a:pPr>
            <a:r>
              <a:rPr lang="en-US" sz="2000" kern="0" dirty="0" err="1">
                <a:solidFill>
                  <a:srgbClr val="FF0000"/>
                </a:solidFill>
                <a:latin typeface="Courier New"/>
                <a:cs typeface="Courier New"/>
              </a:rPr>
              <a:t>wpidinfo</a:t>
            </a:r>
            <a:r>
              <a:rPr lang="en-US" sz="2000" kern="0" dirty="0">
                <a:solidFill>
                  <a:srgbClr val="FF0000"/>
                </a:solidFill>
                <a:latin typeface="Courier New"/>
                <a:cs typeface="Courier New"/>
              </a:rPr>
              <a:t> = </a:t>
            </a:r>
            <a:r>
              <a:rPr lang="en-US" sz="2000" kern="0" dirty="0" err="1">
                <a:solidFill>
                  <a:srgbClr val="FF0000"/>
                </a:solidFill>
                <a:latin typeface="Courier New"/>
                <a:cs typeface="Courier New"/>
              </a:rPr>
              <a:t>get_pidinfo</a:t>
            </a:r>
            <a:r>
              <a:rPr lang="en-US" sz="2000" kern="0" dirty="0">
                <a:solidFill>
                  <a:srgbClr val="FF0000"/>
                </a:solidFill>
                <a:latin typeface="Courier New"/>
                <a:cs typeface="Courier New"/>
              </a:rPr>
              <a:t>(</a:t>
            </a:r>
            <a:r>
              <a:rPr lang="en-US" sz="2000" kern="0" dirty="0" err="1">
                <a:solidFill>
                  <a:srgbClr val="FF0000"/>
                </a:solidFill>
                <a:latin typeface="Courier New"/>
                <a:cs typeface="Courier New"/>
              </a:rPr>
              <a:t>wpid</a:t>
            </a:r>
            <a:r>
              <a:rPr lang="en-US" sz="2000" kern="0" dirty="0">
                <a:solidFill>
                  <a:srgbClr val="FF0000"/>
                </a:solidFill>
                <a:latin typeface="Courier New"/>
                <a:cs typeface="Courier New"/>
              </a:rPr>
              <a:t>);</a:t>
            </a:r>
          </a:p>
          <a:p>
            <a:pPr marL="0" indent="0">
              <a:buNone/>
            </a:pPr>
            <a:r>
              <a:rPr lang="en-US" sz="2000" kern="0" dirty="0">
                <a:solidFill>
                  <a:srgbClr val="002060"/>
                </a:solidFill>
                <a:latin typeface="Courier New"/>
                <a:cs typeface="Courier New"/>
              </a:rPr>
              <a:t>If (</a:t>
            </a:r>
            <a:r>
              <a:rPr lang="en-US" sz="2000" kern="0" dirty="0" err="1">
                <a:solidFill>
                  <a:srgbClr val="002060"/>
                </a:solidFill>
                <a:latin typeface="Courier New"/>
                <a:cs typeface="Courier New"/>
              </a:rPr>
              <a:t>wpidinfo’s</a:t>
            </a:r>
            <a:r>
              <a:rPr lang="en-US" sz="2000" kern="0" dirty="0">
                <a:solidFill>
                  <a:srgbClr val="002060"/>
                </a:solidFill>
                <a:latin typeface="Courier New"/>
                <a:cs typeface="Courier New"/>
              </a:rPr>
              <a:t> parent </a:t>
            </a:r>
            <a:r>
              <a:rPr lang="en-US" sz="2000" kern="0" dirty="0" err="1">
                <a:solidFill>
                  <a:srgbClr val="002060"/>
                </a:solidFill>
                <a:latin typeface="Courier New"/>
                <a:cs typeface="Courier New"/>
              </a:rPr>
              <a:t>pid</a:t>
            </a:r>
            <a:r>
              <a:rPr lang="en-US" sz="2000" kern="0" dirty="0">
                <a:solidFill>
                  <a:srgbClr val="002060"/>
                </a:solidFill>
                <a:latin typeface="Courier New"/>
                <a:cs typeface="Courier New"/>
              </a:rPr>
              <a:t> != </a:t>
            </a:r>
            <a:r>
              <a:rPr lang="en-US" sz="2000" kern="0" dirty="0" err="1">
                <a:solidFill>
                  <a:srgbClr val="002060"/>
                </a:solidFill>
                <a:latin typeface="Courier New"/>
                <a:cs typeface="Courier New"/>
              </a:rPr>
              <a:t>curthread</a:t>
            </a:r>
            <a:r>
              <a:rPr lang="en-US" sz="2000" kern="0" dirty="0">
                <a:solidFill>
                  <a:srgbClr val="002060"/>
                </a:solidFill>
                <a:latin typeface="Courier New"/>
                <a:cs typeface="Courier New"/>
              </a:rPr>
              <a:t>-&gt;</a:t>
            </a:r>
            <a:r>
              <a:rPr lang="en-US" sz="2000" kern="0" dirty="0" err="1">
                <a:solidFill>
                  <a:srgbClr val="002060"/>
                </a:solidFill>
                <a:latin typeface="Courier New"/>
                <a:cs typeface="Courier New"/>
              </a:rPr>
              <a:t>t_pid</a:t>
            </a:r>
            <a:r>
              <a:rPr lang="en-US" sz="2000" kern="0" dirty="0">
                <a:solidFill>
                  <a:srgbClr val="002060"/>
                </a:solidFill>
                <a:latin typeface="Courier New"/>
                <a:cs typeface="Courier New"/>
              </a:rPr>
              <a:t>) </a:t>
            </a:r>
          </a:p>
          <a:p>
            <a:pPr marL="0" indent="0">
              <a:buNone/>
            </a:pPr>
            <a:r>
              <a:rPr lang="en-US" sz="2000" kern="0" dirty="0">
                <a:solidFill>
                  <a:srgbClr val="002060"/>
                </a:solidFill>
                <a:latin typeface="Courier New"/>
                <a:cs typeface="Courier New"/>
              </a:rPr>
              <a:t>    Unlock </a:t>
            </a:r>
            <a:r>
              <a:rPr lang="en-US" sz="2000" kern="0" dirty="0" err="1">
                <a:solidFill>
                  <a:srgbClr val="002060"/>
                </a:solidFill>
                <a:latin typeface="Courier New"/>
                <a:cs typeface="Courier New"/>
              </a:rPr>
              <a:t>pidlock</a:t>
            </a:r>
            <a:r>
              <a:rPr lang="en-US" sz="2000" kern="0" dirty="0">
                <a:solidFill>
                  <a:srgbClr val="002060"/>
                </a:solidFill>
                <a:latin typeface="Courier New"/>
                <a:cs typeface="Courier New"/>
              </a:rPr>
              <a:t>; return EPERM;</a:t>
            </a:r>
          </a:p>
          <a:p>
            <a:pPr marL="0" indent="0">
              <a:buNone/>
            </a:pPr>
            <a:r>
              <a:rPr lang="en-US" sz="2000" kern="0" dirty="0">
                <a:solidFill>
                  <a:srgbClr val="002060"/>
                </a:solidFill>
                <a:latin typeface="Courier New"/>
                <a:cs typeface="Courier New"/>
              </a:rPr>
              <a:t>If (</a:t>
            </a:r>
            <a:r>
              <a:rPr lang="en-US" sz="2000" kern="0" dirty="0" err="1">
                <a:solidFill>
                  <a:srgbClr val="002060"/>
                </a:solidFill>
                <a:latin typeface="Courier New"/>
                <a:cs typeface="Courier New"/>
              </a:rPr>
              <a:t>wpidinfo’s</a:t>
            </a:r>
            <a:r>
              <a:rPr lang="en-US" sz="2000" kern="0" dirty="0">
                <a:solidFill>
                  <a:srgbClr val="002060"/>
                </a:solidFill>
                <a:latin typeface="Courier New"/>
                <a:cs typeface="Courier New"/>
              </a:rPr>
              <a:t> exited == false) {/* child is active */</a:t>
            </a:r>
          </a:p>
          <a:p>
            <a:pPr marL="0" indent="0">
              <a:buNone/>
            </a:pPr>
            <a:r>
              <a:rPr lang="en-US" sz="2000" kern="0" dirty="0">
                <a:solidFill>
                  <a:srgbClr val="002060"/>
                </a:solidFill>
                <a:latin typeface="Courier New"/>
                <a:cs typeface="Courier New"/>
              </a:rPr>
              <a:t>    if (flags == WNOHANG) { /* Optional */</a:t>
            </a:r>
          </a:p>
          <a:p>
            <a:pPr marL="0" indent="0">
              <a:buNone/>
            </a:pPr>
            <a:r>
              <a:rPr lang="en-US" sz="2000" kern="0" dirty="0">
                <a:solidFill>
                  <a:srgbClr val="002060"/>
                </a:solidFill>
                <a:latin typeface="Courier New"/>
                <a:cs typeface="Courier New"/>
              </a:rPr>
              <a:t>        Unlock </a:t>
            </a:r>
            <a:r>
              <a:rPr lang="en-US" sz="2000" kern="0" dirty="0" err="1">
                <a:solidFill>
                  <a:srgbClr val="002060"/>
                </a:solidFill>
                <a:latin typeface="Courier New"/>
                <a:cs typeface="Courier New"/>
              </a:rPr>
              <a:t>pidlock</a:t>
            </a:r>
            <a:r>
              <a:rPr lang="en-US" sz="2000" kern="0" dirty="0">
                <a:solidFill>
                  <a:srgbClr val="002060"/>
                </a:solidFill>
                <a:latin typeface="Courier New"/>
                <a:cs typeface="Courier New"/>
              </a:rPr>
              <a:t>; *ret = 0; return 0;</a:t>
            </a:r>
          </a:p>
          <a:p>
            <a:pPr marL="0" indent="0">
              <a:buNone/>
            </a:pPr>
            <a:r>
              <a:rPr lang="en-US" sz="2000" kern="0" dirty="0">
                <a:solidFill>
                  <a:srgbClr val="002060"/>
                </a:solidFill>
                <a:latin typeface="Courier New"/>
                <a:cs typeface="Courier New"/>
              </a:rPr>
              <a:t>    }</a:t>
            </a:r>
          </a:p>
          <a:p>
            <a:pPr marL="0" indent="0">
              <a:buNone/>
            </a:pPr>
            <a:r>
              <a:rPr lang="en-US" sz="2000" kern="0" dirty="0">
                <a:solidFill>
                  <a:srgbClr val="002060"/>
                </a:solidFill>
                <a:latin typeface="Courier New"/>
                <a:cs typeface="Courier New"/>
              </a:rPr>
              <a:t>    </a:t>
            </a:r>
            <a:r>
              <a:rPr lang="en-US" sz="2000" kern="0" dirty="0" err="1">
                <a:solidFill>
                  <a:srgbClr val="002060"/>
                </a:solidFill>
                <a:latin typeface="Courier New"/>
                <a:cs typeface="Courier New"/>
              </a:rPr>
              <a:t>cv_wait</a:t>
            </a:r>
            <a:r>
              <a:rPr lang="en-US" sz="2000" kern="0" dirty="0">
                <a:solidFill>
                  <a:srgbClr val="002060"/>
                </a:solidFill>
                <a:latin typeface="Courier New"/>
                <a:cs typeface="Courier New"/>
              </a:rPr>
              <a:t>(</a:t>
            </a:r>
            <a:r>
              <a:rPr lang="en-US" sz="2000" kern="0" dirty="0" err="1">
                <a:solidFill>
                  <a:srgbClr val="002060"/>
                </a:solidFill>
                <a:latin typeface="Courier New"/>
                <a:cs typeface="Courier New"/>
              </a:rPr>
              <a:t>wpidinfo</a:t>
            </a:r>
            <a:r>
              <a:rPr lang="en-US" sz="2000" kern="0" dirty="0">
                <a:solidFill>
                  <a:srgbClr val="002060"/>
                </a:solidFill>
                <a:latin typeface="Courier New"/>
                <a:cs typeface="Courier New"/>
              </a:rPr>
              <a:t>-&gt;</a:t>
            </a:r>
            <a:r>
              <a:rPr lang="en-US" sz="2000" kern="0" dirty="0" err="1">
                <a:solidFill>
                  <a:srgbClr val="002060"/>
                </a:solidFill>
                <a:latin typeface="Courier New"/>
                <a:cs typeface="Courier New"/>
              </a:rPr>
              <a:t>pi_cv</a:t>
            </a:r>
            <a:r>
              <a:rPr lang="en-US" sz="2000" kern="0" dirty="0">
                <a:solidFill>
                  <a:srgbClr val="002060"/>
                </a:solidFill>
                <a:latin typeface="Courier New"/>
                <a:cs typeface="Courier New"/>
              </a:rPr>
              <a:t>, </a:t>
            </a:r>
            <a:r>
              <a:rPr lang="en-US" sz="2000" kern="0" dirty="0" err="1">
                <a:solidFill>
                  <a:srgbClr val="002060"/>
                </a:solidFill>
                <a:latin typeface="Courier New"/>
                <a:cs typeface="Courier New"/>
              </a:rPr>
              <a:t>pidlock</a:t>
            </a:r>
            <a:r>
              <a:rPr lang="en-US" sz="2000" kern="0" dirty="0">
                <a:solidFill>
                  <a:srgbClr val="002060"/>
                </a:solidFill>
                <a:latin typeface="Courier New"/>
                <a:cs typeface="Courier New"/>
              </a:rPr>
              <a:t>);</a:t>
            </a:r>
          </a:p>
          <a:p>
            <a:pPr marL="0" indent="0">
              <a:buNone/>
            </a:pPr>
            <a:r>
              <a:rPr lang="en-US" sz="2000" kern="0" dirty="0">
                <a:solidFill>
                  <a:srgbClr val="002060"/>
                </a:solidFill>
                <a:latin typeface="Courier New"/>
                <a:cs typeface="Courier New"/>
              </a:rPr>
              <a:t>}</a:t>
            </a:r>
          </a:p>
          <a:p>
            <a:pPr marL="0" indent="0">
              <a:buNone/>
            </a:pPr>
            <a:r>
              <a:rPr lang="en-US" sz="2000" kern="0" dirty="0">
                <a:solidFill>
                  <a:srgbClr val="002060"/>
                </a:solidFill>
                <a:latin typeface="Courier New"/>
                <a:cs typeface="Courier New"/>
              </a:rPr>
              <a:t>*status = </a:t>
            </a:r>
            <a:r>
              <a:rPr lang="en-US" sz="2000" kern="0" dirty="0" err="1">
                <a:solidFill>
                  <a:srgbClr val="002060"/>
                </a:solidFill>
                <a:latin typeface="Courier New"/>
                <a:cs typeface="Courier New"/>
              </a:rPr>
              <a:t>wpidinfo</a:t>
            </a:r>
            <a:r>
              <a:rPr lang="en-US" sz="2000" kern="0" dirty="0">
                <a:solidFill>
                  <a:srgbClr val="002060"/>
                </a:solidFill>
                <a:latin typeface="Courier New"/>
                <a:cs typeface="Courier New"/>
              </a:rPr>
              <a:t>-&gt;</a:t>
            </a:r>
            <a:r>
              <a:rPr lang="en-US" sz="2000" kern="0" dirty="0" err="1">
                <a:solidFill>
                  <a:srgbClr val="002060"/>
                </a:solidFill>
                <a:latin typeface="Courier New"/>
                <a:cs typeface="Courier New"/>
              </a:rPr>
              <a:t>exitstatus</a:t>
            </a:r>
            <a:r>
              <a:rPr lang="en-US" sz="2000" kern="0" dirty="0">
                <a:solidFill>
                  <a:srgbClr val="002060"/>
                </a:solidFill>
                <a:latin typeface="Courier New"/>
                <a:cs typeface="Courier New"/>
              </a:rPr>
              <a:t>;</a:t>
            </a:r>
          </a:p>
          <a:p>
            <a:pPr marL="0" indent="0">
              <a:buNone/>
            </a:pPr>
            <a:r>
              <a:rPr lang="en-US" sz="2000" kern="0" dirty="0">
                <a:solidFill>
                  <a:srgbClr val="002060"/>
                </a:solidFill>
                <a:latin typeface="Courier New"/>
                <a:cs typeface="Courier New"/>
              </a:rPr>
              <a:t>*ret = </a:t>
            </a:r>
            <a:r>
              <a:rPr lang="en-US" sz="2000" kern="0" dirty="0" err="1">
                <a:solidFill>
                  <a:srgbClr val="002060"/>
                </a:solidFill>
                <a:latin typeface="Courier New"/>
                <a:cs typeface="Courier New"/>
              </a:rPr>
              <a:t>wpid</a:t>
            </a:r>
            <a:r>
              <a:rPr lang="en-US" sz="2000" kern="0" dirty="0">
                <a:solidFill>
                  <a:srgbClr val="002060"/>
                </a:solidFill>
                <a:latin typeface="Courier New"/>
                <a:cs typeface="Courier New"/>
              </a:rPr>
              <a:t>;</a:t>
            </a:r>
          </a:p>
          <a:p>
            <a:pPr marL="0" indent="0">
              <a:buNone/>
            </a:pPr>
            <a:r>
              <a:rPr lang="en-US" sz="2000" kern="0" dirty="0">
                <a:solidFill>
                  <a:srgbClr val="002060"/>
                </a:solidFill>
                <a:latin typeface="Courier New"/>
                <a:cs typeface="Courier New"/>
              </a:rPr>
              <a:t>Set </a:t>
            </a:r>
            <a:r>
              <a:rPr lang="en-US" sz="2000" kern="0" dirty="0" err="1">
                <a:solidFill>
                  <a:srgbClr val="002060"/>
                </a:solidFill>
                <a:latin typeface="Courier New"/>
                <a:cs typeface="Courier New"/>
              </a:rPr>
              <a:t>wpidinfo’s</a:t>
            </a:r>
            <a:r>
              <a:rPr lang="en-US" sz="2000" kern="0" dirty="0">
                <a:solidFill>
                  <a:srgbClr val="002060"/>
                </a:solidFill>
                <a:latin typeface="Courier New"/>
                <a:cs typeface="Courier New"/>
              </a:rPr>
              <a:t> parent </a:t>
            </a:r>
            <a:r>
              <a:rPr lang="en-US" sz="2000" kern="0" dirty="0" err="1">
                <a:solidFill>
                  <a:srgbClr val="002060"/>
                </a:solidFill>
                <a:latin typeface="Courier New"/>
                <a:cs typeface="Courier New"/>
              </a:rPr>
              <a:t>pid</a:t>
            </a:r>
            <a:r>
              <a:rPr lang="en-US" sz="2000" kern="0" dirty="0">
                <a:solidFill>
                  <a:srgbClr val="002060"/>
                </a:solidFill>
                <a:latin typeface="Courier New"/>
                <a:cs typeface="Courier New"/>
              </a:rPr>
              <a:t> to 0;</a:t>
            </a:r>
          </a:p>
          <a:p>
            <a:pPr marL="0" indent="0">
              <a:buNone/>
            </a:pPr>
            <a:r>
              <a:rPr lang="en-US" sz="2000" kern="0" dirty="0">
                <a:solidFill>
                  <a:srgbClr val="FF0000"/>
                </a:solidFill>
                <a:latin typeface="Courier New"/>
                <a:cs typeface="Courier New"/>
              </a:rPr>
              <a:t>Remove </a:t>
            </a:r>
            <a:r>
              <a:rPr lang="en-US" sz="2000" kern="0" dirty="0" err="1">
                <a:solidFill>
                  <a:srgbClr val="FF0000"/>
                </a:solidFill>
                <a:latin typeface="Courier New"/>
                <a:cs typeface="Courier New"/>
              </a:rPr>
              <a:t>wpidinfo</a:t>
            </a:r>
            <a:r>
              <a:rPr lang="en-US" sz="2000" kern="0" dirty="0">
                <a:solidFill>
                  <a:srgbClr val="FF0000"/>
                </a:solidFill>
                <a:latin typeface="Courier New"/>
                <a:cs typeface="Courier New"/>
              </a:rPr>
              <a:t> from </a:t>
            </a:r>
            <a:r>
              <a:rPr lang="en-US" sz="2000" kern="0" dirty="0" err="1">
                <a:solidFill>
                  <a:srgbClr val="FF0000"/>
                </a:solidFill>
                <a:latin typeface="Courier New"/>
                <a:cs typeface="Courier New"/>
              </a:rPr>
              <a:t>pidinfoTable</a:t>
            </a:r>
            <a:r>
              <a:rPr lang="en-US" sz="2000" kern="0" dirty="0">
                <a:solidFill>
                  <a:srgbClr val="FF0000"/>
                </a:solidFill>
                <a:latin typeface="Courier New"/>
                <a:cs typeface="Courier New"/>
              </a:rPr>
              <a:t>;</a:t>
            </a:r>
          </a:p>
          <a:p>
            <a:pPr marL="0" indent="0">
              <a:buNone/>
            </a:pPr>
            <a:r>
              <a:rPr lang="en-US" sz="2000" kern="0" dirty="0">
                <a:solidFill>
                  <a:srgbClr val="002060"/>
                </a:solidFill>
                <a:latin typeface="Courier New"/>
                <a:cs typeface="Courier New"/>
              </a:rPr>
              <a:t>Unlock </a:t>
            </a:r>
            <a:r>
              <a:rPr lang="en-US" sz="2000" kern="0" dirty="0" err="1">
                <a:solidFill>
                  <a:srgbClr val="002060"/>
                </a:solidFill>
                <a:latin typeface="Courier New"/>
                <a:cs typeface="Courier New"/>
              </a:rPr>
              <a:t>pidlock</a:t>
            </a:r>
            <a:r>
              <a:rPr lang="en-US" sz="2000" kern="0" dirty="0">
                <a:solidFill>
                  <a:srgbClr val="002060"/>
                </a:solidFill>
                <a:latin typeface="Courier New"/>
                <a:cs typeface="Courier New"/>
              </a:rPr>
              <a:t>;</a:t>
            </a:r>
          </a:p>
          <a:p>
            <a:pPr marL="0" indent="0">
              <a:buNone/>
            </a:pPr>
            <a:endParaRPr lang="en-US" sz="2000" kern="0" dirty="0">
              <a:solidFill>
                <a:srgbClr val="002060"/>
              </a:solidFill>
              <a:latin typeface="Courier New"/>
              <a:cs typeface="Courier New"/>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74</a:t>
            </a:fld>
            <a:endParaRPr lang="en-US"/>
          </a:p>
        </p:txBody>
      </p:sp>
    </p:spTree>
    <p:extLst>
      <p:ext uri="{BB962C8B-B14F-4D97-AF65-F5344CB8AC3E}">
        <p14:creationId xmlns:p14="http://schemas.microsoft.com/office/powerpoint/2010/main" val="17736550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600200" y="152400"/>
            <a:ext cx="9067800" cy="1600200"/>
          </a:xfrm>
        </p:spPr>
        <p:txBody>
          <a:bodyPr/>
          <a:lstStyle/>
          <a:p>
            <a:pPr eaLnBrk="1" hangingPunct="1">
              <a:spcBef>
                <a:spcPts val="1200"/>
              </a:spcBef>
            </a:pPr>
            <a:r>
              <a:rPr lang="en-US" sz="4000" dirty="0">
                <a:cs typeface="Calibri"/>
              </a:rPr>
              <a:t>Project 4: How to Implement system call _exit?</a:t>
            </a:r>
          </a:p>
        </p:txBody>
      </p:sp>
      <p:sp>
        <p:nvSpPr>
          <p:cNvPr id="5" name="Rectangle 3"/>
          <p:cNvSpPr txBox="1">
            <a:spLocks/>
          </p:cNvSpPr>
          <p:nvPr/>
        </p:nvSpPr>
        <p:spPr bwMode="auto">
          <a:xfrm>
            <a:off x="1905000" y="1524000"/>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kern="0" dirty="0" err="1">
                <a:latin typeface="Calibri" panose="020F0502020204030204" pitchFamily="34" charset="0"/>
                <a:cs typeface="Courier New"/>
              </a:rPr>
              <a:t>Userland</a:t>
            </a:r>
            <a:r>
              <a:rPr lang="en-US" kern="0" dirty="0">
                <a:latin typeface="Calibri" panose="020F0502020204030204" pitchFamily="34" charset="0"/>
                <a:cs typeface="Courier New"/>
              </a:rPr>
              <a:t>: </a:t>
            </a:r>
            <a:r>
              <a:rPr lang="en-US" kern="0" dirty="0">
                <a:latin typeface="Courier New" panose="02070309020205020404" pitchFamily="49" charset="0"/>
                <a:cs typeface="Courier New" panose="02070309020205020404" pitchFamily="49" charset="0"/>
              </a:rPr>
              <a:t>void _exit(</a:t>
            </a:r>
            <a:r>
              <a:rPr lang="en-US" kern="0" dirty="0" err="1">
                <a:latin typeface="Courier New" panose="02070309020205020404" pitchFamily="49" charset="0"/>
                <a:cs typeface="Courier New" panose="02070309020205020404" pitchFamily="49" charset="0"/>
              </a:rPr>
              <a:t>int</a:t>
            </a:r>
            <a:r>
              <a:rPr lang="en-US" kern="0" dirty="0">
                <a:latin typeface="Courier New" panose="02070309020205020404" pitchFamily="49" charset="0"/>
                <a:cs typeface="Courier New" panose="02070309020205020404" pitchFamily="49" charset="0"/>
              </a:rPr>
              <a:t> code);</a:t>
            </a:r>
          </a:p>
          <a:p>
            <a:endParaRPr lang="en-US" kern="0" dirty="0">
              <a:latin typeface="Courier New" panose="02070309020205020404" pitchFamily="49" charset="0"/>
              <a:cs typeface="Courier New" panose="02070309020205020404" pitchFamily="49" charset="0"/>
            </a:endParaRPr>
          </a:p>
          <a:p>
            <a:r>
              <a:rPr lang="en-US" kern="0" dirty="0">
                <a:latin typeface="Calibri" panose="020F0502020204030204" pitchFamily="34" charset="0"/>
                <a:cs typeface="Courier New"/>
              </a:rPr>
              <a:t>Implement this </a:t>
            </a:r>
            <a:r>
              <a:rPr lang="en-US" kern="0" dirty="0" err="1">
                <a:latin typeface="Calibri" panose="020F0502020204030204" pitchFamily="34" charset="0"/>
                <a:cs typeface="Courier New"/>
              </a:rPr>
              <a:t>syscall</a:t>
            </a:r>
            <a:r>
              <a:rPr lang="en-US" kern="0" dirty="0">
                <a:latin typeface="Calibri" panose="020F0502020204030204" pitchFamily="34" charset="0"/>
                <a:cs typeface="Courier New"/>
              </a:rPr>
              <a:t> in </a:t>
            </a:r>
          </a:p>
          <a:p>
            <a:pPr lvl="1"/>
            <a:r>
              <a:rPr lang="en-US" kern="0" dirty="0">
                <a:latin typeface="Calibri" panose="020F0502020204030204" pitchFamily="34" charset="0"/>
                <a:cs typeface="Courier New"/>
              </a:rPr>
              <a:t>Strategy 1: </a:t>
            </a:r>
            <a:r>
              <a:rPr lang="en-US" kern="0" dirty="0" err="1">
                <a:latin typeface="Courier New" panose="02070309020205020404" pitchFamily="49" charset="0"/>
                <a:cs typeface="Courier New" panose="02070309020205020404" pitchFamily="49" charset="0"/>
              </a:rPr>
              <a:t>sys_exit</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does everything </a:t>
            </a:r>
          </a:p>
          <a:p>
            <a:pPr marL="457200" lvl="1" indent="0">
              <a:buNone/>
            </a:pPr>
            <a:r>
              <a:rPr lang="en-US" kern="0" dirty="0">
                <a:solidFill>
                  <a:srgbClr val="FF0000"/>
                </a:solidFill>
                <a:latin typeface="Calibri" panose="020F0502020204030204" pitchFamily="34" charset="0"/>
                <a:cs typeface="Courier New"/>
              </a:rPr>
              <a:t>OR</a:t>
            </a:r>
            <a:r>
              <a:rPr lang="en-US" kern="0" dirty="0">
                <a:latin typeface="Calibri" panose="020F0502020204030204" pitchFamily="34" charset="0"/>
                <a:cs typeface="Courier New"/>
              </a:rPr>
              <a:t> </a:t>
            </a:r>
          </a:p>
          <a:p>
            <a:pPr lvl="1"/>
            <a:r>
              <a:rPr lang="en-US" kern="0" dirty="0">
                <a:latin typeface="Calibri" panose="020F0502020204030204" pitchFamily="34" charset="0"/>
                <a:cs typeface="Courier New"/>
              </a:rPr>
              <a:t>Strategy 2: Let </a:t>
            </a:r>
            <a:r>
              <a:rPr lang="en-US" kern="0" dirty="0" err="1">
                <a:latin typeface="Courier New" panose="02070309020205020404" pitchFamily="49" charset="0"/>
                <a:cs typeface="Courier New" panose="02070309020205020404" pitchFamily="49" charset="0"/>
              </a:rPr>
              <a:t>sys_exit</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 calls </a:t>
            </a:r>
            <a:r>
              <a:rPr lang="en-US" kern="0" dirty="0" err="1">
                <a:latin typeface="Courier New" panose="02070309020205020404" pitchFamily="49" charset="0"/>
                <a:cs typeface="Courier New" panose="02070309020205020404" pitchFamily="49" charset="0"/>
              </a:rPr>
              <a:t>thread_exit</a:t>
            </a:r>
            <a:r>
              <a:rPr lang="en-US" kern="0" dirty="0">
                <a:latin typeface="Courier New" panose="02070309020205020404" pitchFamily="49" charset="0"/>
                <a:cs typeface="Courier New" panose="02070309020205020404" pitchFamily="49" charset="0"/>
              </a:rPr>
              <a:t>()</a:t>
            </a:r>
            <a:r>
              <a:rPr lang="en-US" kern="0" dirty="0">
                <a:latin typeface="Calibri" panose="020F0502020204030204" pitchFamily="34" charset="0"/>
                <a:cs typeface="Courier New"/>
              </a:rPr>
              <a:t>, which does all the work.</a:t>
            </a:r>
          </a:p>
          <a:p>
            <a:pPr lvl="1"/>
            <a:endParaRPr lang="en-US" kern="0" dirty="0">
              <a:latin typeface="Calibri" panose="020F0502020204030204" pitchFamily="34" charset="0"/>
              <a:cs typeface="Courier New"/>
            </a:endParaRPr>
          </a:p>
          <a:p>
            <a:r>
              <a:rPr lang="en-US" kern="0" dirty="0">
                <a:solidFill>
                  <a:srgbClr val="FF0000"/>
                </a:solidFill>
                <a:latin typeface="Calibri" panose="020F0502020204030204" pitchFamily="34" charset="0"/>
                <a:cs typeface="Courier New"/>
              </a:rPr>
              <a:t>Modify the existing </a:t>
            </a:r>
            <a:r>
              <a:rPr lang="en-US" kern="0" dirty="0" err="1">
                <a:solidFill>
                  <a:srgbClr val="FF0000"/>
                </a:solidFill>
                <a:latin typeface="Courier New" panose="02070309020205020404" pitchFamily="49" charset="0"/>
                <a:cs typeface="Courier New" panose="02070309020205020404" pitchFamily="49" charset="0"/>
              </a:rPr>
              <a:t>thread_exit</a:t>
            </a:r>
            <a:r>
              <a:rPr lang="en-US" kern="0" dirty="0">
                <a:solidFill>
                  <a:srgbClr val="FF0000"/>
                </a:solidFill>
                <a:latin typeface="Courier New" panose="02070309020205020404" pitchFamily="49" charset="0"/>
                <a:cs typeface="Courier New" panose="02070309020205020404" pitchFamily="49" charset="0"/>
              </a:rPr>
              <a:t>()</a:t>
            </a:r>
            <a:r>
              <a:rPr lang="en-US" kern="0" dirty="0">
                <a:solidFill>
                  <a:srgbClr val="FF0000"/>
                </a:solidFill>
                <a:latin typeface="Calibri" panose="020F0502020204030204" pitchFamily="34" charset="0"/>
                <a:cs typeface="Courier New"/>
              </a:rPr>
              <a:t> function</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75</a:t>
            </a:fld>
            <a:endParaRPr lang="en-US"/>
          </a:p>
        </p:txBody>
      </p:sp>
    </p:spTree>
    <p:extLst>
      <p:ext uri="{BB962C8B-B14F-4D97-AF65-F5344CB8AC3E}">
        <p14:creationId xmlns:p14="http://schemas.microsoft.com/office/powerpoint/2010/main" val="134419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dirty="0">
                <a:cs typeface="Calibri"/>
              </a:rPr>
              <a:t>Project </a:t>
            </a:r>
            <a:r>
              <a:rPr lang="en-US" dirty="0" smtClean="0">
                <a:cs typeface="Calibri"/>
              </a:rPr>
              <a:t>5: </a:t>
            </a:r>
            <a:r>
              <a:rPr lang="en-US" altLang="en-US" dirty="0" smtClean="0"/>
              <a:t>Design Function 3 Options</a:t>
            </a:r>
            <a:endParaRPr lang="en-US" altLang="en-US" dirty="0"/>
          </a:p>
        </p:txBody>
      </p:sp>
      <p:pic>
        <p:nvPicPr>
          <p:cNvPr id="14" name="Picture 13"/>
          <p:cNvPicPr>
            <a:picLocks noChangeAspect="1"/>
          </p:cNvPicPr>
          <p:nvPr/>
        </p:nvPicPr>
        <p:blipFill>
          <a:blip r:embed="rId3"/>
          <a:stretch>
            <a:fillRect/>
          </a:stretch>
        </p:blipFill>
        <p:spPr>
          <a:xfrm>
            <a:off x="1978377" y="1295400"/>
            <a:ext cx="8397171" cy="2514600"/>
          </a:xfrm>
          <a:prstGeom prst="rect">
            <a:avLst/>
          </a:prstGeom>
        </p:spPr>
      </p:pic>
      <p:pic>
        <p:nvPicPr>
          <p:cNvPr id="15" name="Picture 14"/>
          <p:cNvPicPr>
            <a:picLocks noChangeAspect="1"/>
          </p:cNvPicPr>
          <p:nvPr/>
        </p:nvPicPr>
        <p:blipFill>
          <a:blip r:embed="rId4"/>
          <a:stretch>
            <a:fillRect/>
          </a:stretch>
        </p:blipFill>
        <p:spPr>
          <a:xfrm>
            <a:off x="2514600" y="3886200"/>
            <a:ext cx="6314342" cy="2362200"/>
          </a:xfrm>
          <a:prstGeom prst="rect">
            <a:avLst/>
          </a:prstGeom>
        </p:spPr>
      </p:pic>
    </p:spTree>
    <p:extLst>
      <p:ext uri="{BB962C8B-B14F-4D97-AF65-F5344CB8AC3E}">
        <p14:creationId xmlns:p14="http://schemas.microsoft.com/office/powerpoint/2010/main" val="33558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Project </a:t>
            </a:r>
            <a:r>
              <a:rPr lang="en-US" dirty="0" smtClean="0">
                <a:cs typeface="Calibri"/>
              </a:rPr>
              <a:t>5: </a:t>
            </a:r>
            <a:r>
              <a:rPr lang="en-US" dirty="0" smtClean="0"/>
              <a:t>Data Structures</a:t>
            </a:r>
            <a:endParaRPr lang="en-US" dirty="0"/>
          </a:p>
        </p:txBody>
      </p:sp>
      <p:sp>
        <p:nvSpPr>
          <p:cNvPr id="3" name="Content Placeholder 2"/>
          <p:cNvSpPr>
            <a:spLocks noGrp="1"/>
          </p:cNvSpPr>
          <p:nvPr>
            <p:ph idx="1"/>
          </p:nvPr>
        </p:nvSpPr>
        <p:spPr>
          <a:xfrm>
            <a:off x="2286000" y="1600201"/>
            <a:ext cx="8077200" cy="4525963"/>
          </a:xfrm>
        </p:spPr>
        <p:txBody>
          <a:bodyPr/>
          <a:lstStyle/>
          <a:p>
            <a:pPr marL="0" indent="0">
              <a:buNone/>
            </a:pPr>
            <a:r>
              <a:rPr lang="en-US" b="1" dirty="0" err="1"/>
              <a:t>tlb</a:t>
            </a:r>
            <a:r>
              <a:rPr lang="en-US" b="1" dirty="0"/>
              <a:t> entry:</a:t>
            </a:r>
            <a:r>
              <a:rPr lang="en-US" dirty="0"/>
              <a:t> this is a building block for </a:t>
            </a:r>
            <a:r>
              <a:rPr lang="en-US" dirty="0" err="1"/>
              <a:t>tlb</a:t>
            </a:r>
            <a:r>
              <a:rPr lang="en-US" dirty="0"/>
              <a:t> </a:t>
            </a:r>
            <a:endParaRPr lang="en-US" dirty="0" smtClean="0"/>
          </a:p>
          <a:p>
            <a:pPr marL="0" indent="0">
              <a:buNone/>
            </a:pPr>
            <a:endParaRPr lang="en-US" dirty="0"/>
          </a:p>
          <a:p>
            <a:pPr marL="0" indent="0">
              <a:buNone/>
            </a:pPr>
            <a:r>
              <a:rPr lang="en-US" b="1" dirty="0" err="1"/>
              <a:t>tlb</a:t>
            </a:r>
            <a:r>
              <a:rPr lang="en-US" b="1" dirty="0"/>
              <a:t>:</a:t>
            </a:r>
            <a:r>
              <a:rPr lang="en-US" dirty="0"/>
              <a:t> this is the TLB to speedup the address translation performance  </a:t>
            </a:r>
            <a:endParaRPr lang="en-US" dirty="0" smtClean="0"/>
          </a:p>
          <a:p>
            <a:pPr marL="0" indent="0">
              <a:buNone/>
            </a:pPr>
            <a:endParaRPr lang="en-US" dirty="0"/>
          </a:p>
          <a:p>
            <a:pPr marL="0" indent="0">
              <a:buNone/>
            </a:pPr>
            <a:r>
              <a:rPr lang="en-US" b="1" dirty="0" err="1" smtClean="0"/>
              <a:t>physical_memory_t</a:t>
            </a:r>
            <a:r>
              <a:rPr lang="en-US" dirty="0" smtClean="0"/>
              <a:t>: what is the data structure?</a:t>
            </a:r>
          </a:p>
          <a:p>
            <a:pPr marL="0" indent="0">
              <a:buNone/>
            </a:pPr>
            <a:endParaRPr lang="en-US" dirty="0" smtClean="0"/>
          </a:p>
          <a:p>
            <a:pPr marL="0" indent="0">
              <a:buNone/>
            </a:pPr>
            <a:r>
              <a:rPr lang="en-US" b="1" dirty="0" err="1" smtClean="0"/>
              <a:t>page_table_t</a:t>
            </a:r>
            <a:r>
              <a:rPr lang="en-US" dirty="0"/>
              <a:t>: what is the data structure?</a:t>
            </a:r>
          </a:p>
          <a:p>
            <a:pPr marL="0" indent="0">
              <a:buNone/>
            </a:pPr>
            <a:endParaRPr lang="en-US" dirty="0"/>
          </a:p>
          <a:p>
            <a:endParaRPr lang="en-US" dirty="0"/>
          </a:p>
        </p:txBody>
      </p:sp>
    </p:spTree>
    <p:extLst>
      <p:ext uri="{BB962C8B-B14F-4D97-AF65-F5344CB8AC3E}">
        <p14:creationId xmlns:p14="http://schemas.microsoft.com/office/powerpoint/2010/main" val="269610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2006422"/>
              </p:ext>
            </p:extLst>
          </p:nvPr>
        </p:nvGraphicFramePr>
        <p:xfrm>
          <a:off x="609600" y="0"/>
          <a:ext cx="109728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0"/>
            <a:ext cx="10972800" cy="838200"/>
          </a:xfrm>
        </p:spPr>
        <p:txBody>
          <a:bodyPr/>
          <a:lstStyle/>
          <a:p>
            <a:r>
              <a:rPr lang="en-US" dirty="0" smtClean="0">
                <a:latin typeface="Calibri" charset="0"/>
                <a:ea typeface="Calibri" charset="0"/>
                <a:cs typeface="Calibri" charset="0"/>
              </a:rPr>
              <a:t>Spring’17</a:t>
            </a:r>
            <a:r>
              <a:rPr lang="en-US" dirty="0" smtClean="0">
                <a:latin typeface="Calibri" charset="0"/>
                <a:ea typeface="Calibri" charset="0"/>
                <a:cs typeface="Calibri" charset="0"/>
              </a:rPr>
              <a:t>: </a:t>
            </a:r>
            <a:r>
              <a:rPr lang="en-US" dirty="0" smtClean="0">
                <a:latin typeface="Calibri" charset="0"/>
                <a:ea typeface="Calibri" charset="0"/>
                <a:cs typeface="Calibri" charset="0"/>
              </a:rPr>
              <a:t>Final Exam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190683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167708"/>
            <a:ext cx="3269974" cy="1323041"/>
          </a:xfrm>
        </p:spPr>
        <p:txBody>
          <a:bodyPr/>
          <a:lstStyle/>
          <a:p>
            <a:pPr algn="ctr"/>
            <a:r>
              <a:rPr lang="en-US" sz="3600" dirty="0"/>
              <a:t>Paging</a:t>
            </a:r>
          </a:p>
        </p:txBody>
      </p:sp>
      <p:sp>
        <p:nvSpPr>
          <p:cNvPr id="3" name="Content Placeholder 2"/>
          <p:cNvSpPr>
            <a:spLocks noGrp="1"/>
          </p:cNvSpPr>
          <p:nvPr>
            <p:ph idx="4294967295"/>
          </p:nvPr>
        </p:nvSpPr>
        <p:spPr>
          <a:xfrm>
            <a:off x="1898374" y="1308186"/>
            <a:ext cx="3009900" cy="5165725"/>
          </a:xfrm>
        </p:spPr>
        <p:txBody>
          <a:bodyPr>
            <a:normAutofit/>
          </a:bodyPr>
          <a:lstStyle/>
          <a:p>
            <a:r>
              <a:rPr lang="en-US" sz="2400" dirty="0"/>
              <a:t>Partition </a:t>
            </a:r>
            <a:r>
              <a:rPr lang="en-US" sz="2400" dirty="0">
                <a:solidFill>
                  <a:srgbClr val="FF0000"/>
                </a:solidFill>
              </a:rPr>
              <a:t>memory</a:t>
            </a:r>
            <a:r>
              <a:rPr lang="en-US" sz="2400" dirty="0"/>
              <a:t> into </a:t>
            </a:r>
            <a:r>
              <a:rPr lang="en-US" sz="2400" dirty="0">
                <a:solidFill>
                  <a:srgbClr val="FF0000"/>
                </a:solidFill>
              </a:rPr>
              <a:t>equal fixed-size chunks</a:t>
            </a:r>
            <a:r>
              <a:rPr lang="en-US" sz="2400" dirty="0"/>
              <a:t> that are relatively </a:t>
            </a:r>
            <a:r>
              <a:rPr lang="en-US" sz="2400" dirty="0">
                <a:solidFill>
                  <a:srgbClr val="FF0000"/>
                </a:solidFill>
              </a:rPr>
              <a:t>small</a:t>
            </a:r>
          </a:p>
          <a:p>
            <a:endParaRPr lang="en-US" sz="2400" dirty="0">
              <a:solidFill>
                <a:srgbClr val="FF0000"/>
              </a:solidFill>
            </a:endParaRPr>
          </a:p>
          <a:p>
            <a:r>
              <a:rPr lang="en-US" sz="2400" dirty="0">
                <a:solidFill>
                  <a:srgbClr val="FF0000"/>
                </a:solidFill>
              </a:rPr>
              <a:t>Process</a:t>
            </a:r>
            <a:r>
              <a:rPr lang="en-US" sz="2400" dirty="0"/>
              <a:t> is also divided into small fixed-size chunks of the same size</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9</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0208"/>
            <a:ext cx="5867400" cy="75956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950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8442</TotalTime>
  <Words>6212</Words>
  <Application>Microsoft Macintosh PowerPoint</Application>
  <PresentationFormat>Widescreen</PresentationFormat>
  <Paragraphs>948</Paragraphs>
  <Slides>77</Slides>
  <Notes>59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77</vt:i4>
      </vt:variant>
    </vt:vector>
  </HeadingPairs>
  <TitlesOfParts>
    <vt:vector size="91" baseType="lpstr">
      <vt:lpstr>Calibri</vt:lpstr>
      <vt:lpstr>Courier New</vt:lpstr>
      <vt:lpstr>FrankRuehl</vt:lpstr>
      <vt:lpstr>Helvetica</vt:lpstr>
      <vt:lpstr>Monotype Sorts</vt:lpstr>
      <vt:lpstr>MS PGothic</vt:lpstr>
      <vt:lpstr>ＭＳ Ｐゴシック</vt:lpstr>
      <vt:lpstr>SimSun</vt:lpstr>
      <vt:lpstr>Symbol</vt:lpstr>
      <vt:lpstr>Times New Roman</vt:lpstr>
      <vt:lpstr>Wingdings</vt:lpstr>
      <vt:lpstr>宋体</vt:lpstr>
      <vt:lpstr>Arial</vt:lpstr>
      <vt:lpstr>5_Office Theme</vt:lpstr>
      <vt:lpstr>PowerPoint Presentation</vt:lpstr>
      <vt:lpstr>PowerPoint Presentation</vt:lpstr>
      <vt:lpstr>PowerPoint Presentation</vt:lpstr>
      <vt:lpstr>PowerPoint Presentation</vt:lpstr>
      <vt:lpstr>Midterm Exam 1</vt:lpstr>
      <vt:lpstr>Midterm Exam 2</vt:lpstr>
      <vt:lpstr>Fall’16: Final Exam</vt:lpstr>
      <vt:lpstr>Spring’17: Final Exam</vt:lpstr>
      <vt:lpstr>Paging</vt:lpstr>
      <vt:lpstr>Page Table</vt:lpstr>
      <vt:lpstr>How to use a page table to perform logical-to-physical address translations?</vt:lpstr>
      <vt:lpstr>Logical-to-Physical Address Translation Scheme</vt:lpstr>
      <vt:lpstr>PowerPoint Presentation</vt:lpstr>
      <vt:lpstr>Page Table: An Example</vt:lpstr>
      <vt:lpstr>Calculating Internal Fragmentation</vt:lpstr>
      <vt:lpstr>Are small frame sizes desirable?</vt:lpstr>
      <vt:lpstr>Two registers to support paging</vt:lpstr>
      <vt:lpstr>Paging Hardware with   Translation Look-aside Buffers (TLB)</vt:lpstr>
      <vt:lpstr>Parallel Searching the TLB</vt:lpstr>
      <vt:lpstr>What happens on a TLB miss?</vt:lpstr>
      <vt:lpstr>Paging and Translation Lookaside Buffer (TLB)</vt:lpstr>
      <vt:lpstr>Page-table Base Register  (Page Table Pointer)</vt:lpstr>
      <vt:lpstr>Two-Level Page Table</vt:lpstr>
      <vt:lpstr>Address Translation in the Two-Level Paging System </vt:lpstr>
      <vt:lpstr>Design virtual address format for a two-level paging system</vt:lpstr>
      <vt:lpstr>Memory Accesses in the Paging Scheme</vt:lpstr>
      <vt:lpstr>Address Space ID in TLBs</vt:lpstr>
      <vt:lpstr>Effective Memory Access Time</vt:lpstr>
      <vt:lpstr>Effective Access Time</vt:lpstr>
      <vt:lpstr>Segment Organization</vt:lpstr>
      <vt:lpstr>Address Translation in a Segmentation System</vt:lpstr>
      <vt:lpstr>Combined Paging and Segmentation</vt:lpstr>
      <vt:lpstr>Address Translation in  a Segmentation/Paging System</vt:lpstr>
      <vt:lpstr>PowerPoint Presentation</vt:lpstr>
      <vt:lpstr>Fetch Policy</vt:lpstr>
      <vt:lpstr>Demand Paging </vt:lpstr>
      <vt:lpstr>Prepaging</vt:lpstr>
      <vt:lpstr>Placement Policy</vt:lpstr>
      <vt:lpstr>Replacement Policy</vt:lpstr>
      <vt:lpstr>Basic Algorithms</vt:lpstr>
      <vt:lpstr>Least Recently Used (LRU)</vt:lpstr>
      <vt:lpstr>Amazon Interview Question for Software Engineer / Developers</vt:lpstr>
      <vt:lpstr>First-in-First-out (FIFO)</vt:lpstr>
      <vt:lpstr>PowerPoint Presentation</vt:lpstr>
      <vt:lpstr>File Management</vt:lpstr>
      <vt:lpstr>Information Structure</vt:lpstr>
      <vt:lpstr>Can you design the following byte stream file interface?</vt:lpstr>
      <vt:lpstr>Low Level Files</vt:lpstr>
      <vt:lpstr>Structured Files</vt:lpstr>
      <vt:lpstr>Record-Oriented Sequential Files</vt:lpstr>
      <vt:lpstr>File Operations</vt:lpstr>
      <vt:lpstr>Implementing Low Level Files</vt:lpstr>
      <vt:lpstr>File Descriptors</vt:lpstr>
      <vt:lpstr>In-Memory File System Structures</vt:lpstr>
      <vt:lpstr>An open() Operation</vt:lpstr>
      <vt:lpstr>File Manager Data Structures</vt:lpstr>
      <vt:lpstr>Schematic View of a Virtual File System</vt:lpstr>
      <vt:lpstr>Single-Level Directory</vt:lpstr>
      <vt:lpstr>Two-Level Directory</vt:lpstr>
      <vt:lpstr>Tree-Structured Directories</vt:lpstr>
      <vt:lpstr>Block Management</vt:lpstr>
      <vt:lpstr>Contiguous Allocation</vt:lpstr>
      <vt:lpstr>Linked Lists</vt:lpstr>
      <vt:lpstr>Indexed Allocation</vt:lpstr>
      <vt:lpstr>PowerPoint Presentation</vt:lpstr>
      <vt:lpstr>Project 4: Data Structure What fields should be added in the thread struct?</vt:lpstr>
      <vt:lpstr>Project 4: Design  How to allocate (i.e., assign) PIDs? </vt:lpstr>
      <vt:lpstr>Project 4: Data Structure Process ID Management What is PID information or pidinfo?  (see functions on slide 14)</vt:lpstr>
      <vt:lpstr>Project 4: Process ID Management:  Suggested Functions (see pidinfo on slide 11)</vt:lpstr>
      <vt:lpstr>Project 4: How to allocate a PID?  int pid_allocate(pid_t *retPID)</vt:lpstr>
      <vt:lpstr>Project 4: How to Implement system call  waitpid?</vt:lpstr>
      <vt:lpstr>Project 4: How to Implement system call sys_waitpid?</vt:lpstr>
      <vt:lpstr>Project 4: How to implement system call pid_wait()?</vt:lpstr>
      <vt:lpstr>Algorithm 2: pid_wait(pid_t wpid, int *status, int flags, pid_t *ret)</vt:lpstr>
      <vt:lpstr>Project 4: How to Implement system call _exit?</vt:lpstr>
      <vt:lpstr>Project 5: Design Function 3 Options</vt:lpstr>
      <vt:lpstr>Project 5: Data Structures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Xiao Qin</cp:lastModifiedBy>
  <cp:revision>577</cp:revision>
  <dcterms:created xsi:type="dcterms:W3CDTF">2006-08-16T00:00:00Z</dcterms:created>
  <dcterms:modified xsi:type="dcterms:W3CDTF">2017-05-08T14:37:42Z</dcterms:modified>
</cp:coreProperties>
</file>